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39"/>
  </p:notesMasterIdLst>
  <p:sldIdLst>
    <p:sldId id="633" r:id="rId2"/>
    <p:sldId id="634" r:id="rId3"/>
    <p:sldId id="663" r:id="rId4"/>
    <p:sldId id="736" r:id="rId5"/>
    <p:sldId id="737" r:id="rId6"/>
    <p:sldId id="668" r:id="rId7"/>
    <p:sldId id="664" r:id="rId8"/>
    <p:sldId id="776" r:id="rId9"/>
    <p:sldId id="777" r:id="rId10"/>
    <p:sldId id="778" r:id="rId11"/>
    <p:sldId id="779" r:id="rId12"/>
    <p:sldId id="772" r:id="rId13"/>
    <p:sldId id="780" r:id="rId14"/>
    <p:sldId id="781" r:id="rId15"/>
    <p:sldId id="782" r:id="rId16"/>
    <p:sldId id="665" r:id="rId17"/>
    <p:sldId id="680" r:id="rId18"/>
    <p:sldId id="682" r:id="rId19"/>
    <p:sldId id="684" r:id="rId20"/>
    <p:sldId id="685" r:id="rId21"/>
    <p:sldId id="688" r:id="rId22"/>
    <p:sldId id="797" r:id="rId23"/>
    <p:sldId id="798" r:id="rId24"/>
    <p:sldId id="799" r:id="rId25"/>
    <p:sldId id="783" r:id="rId26"/>
    <p:sldId id="796" r:id="rId27"/>
    <p:sldId id="785" r:id="rId28"/>
    <p:sldId id="786" r:id="rId29"/>
    <p:sldId id="787" r:id="rId30"/>
    <p:sldId id="788" r:id="rId31"/>
    <p:sldId id="789" r:id="rId32"/>
    <p:sldId id="790" r:id="rId33"/>
    <p:sldId id="792" r:id="rId34"/>
    <p:sldId id="793" r:id="rId35"/>
    <p:sldId id="794" r:id="rId36"/>
    <p:sldId id="795" r:id="rId37"/>
    <p:sldId id="775" r:id="rId38"/>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0"/>
    <p:restoredTop sz="85095"/>
  </p:normalViewPr>
  <p:slideViewPr>
    <p:cSldViewPr snapToGrid="0" snapToObjects="1">
      <p:cViewPr>
        <p:scale>
          <a:sx n="74" d="100"/>
          <a:sy n="74" d="100"/>
        </p:scale>
        <p:origin x="552"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D420B-2C2E-F24E-B353-ECAFB1759796}"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ACC6F029-1D8E-C548-840F-F65D0485A451}">
      <dgm:prSet phldrT="[Texto]" custT="1"/>
      <dgm:spPr>
        <a:solidFill>
          <a:schemeClr val="accent2"/>
        </a:solidFill>
      </dgm:spPr>
      <dgm:t>
        <a:bodyPr/>
        <a:lstStyle/>
        <a:p>
          <a:r>
            <a:rPr lang="en-US" sz="2400" dirty="0" smtClean="0"/>
            <a:t>Text</a:t>
          </a:r>
          <a:r>
            <a:rPr lang="en-US" sz="2400" baseline="0" dirty="0" smtClean="0"/>
            <a:t> Modeling</a:t>
          </a:r>
          <a:endParaRPr lang="en-US" sz="2400" dirty="0"/>
        </a:p>
      </dgm:t>
    </dgm:pt>
    <dgm:pt modelId="{610F5B52-5771-A640-B028-95562BF45111}" type="parTrans" cxnId="{BE7756CE-2A97-5E45-9AFE-EA8DB0BD81D5}">
      <dgm:prSet/>
      <dgm:spPr/>
      <dgm:t>
        <a:bodyPr/>
        <a:lstStyle/>
        <a:p>
          <a:endParaRPr lang="en-US" sz="2400"/>
        </a:p>
      </dgm:t>
    </dgm:pt>
    <dgm:pt modelId="{A8194CAE-8C90-2544-A500-9FEF47A3F14A}" type="sibTrans" cxnId="{BE7756CE-2A97-5E45-9AFE-EA8DB0BD81D5}">
      <dgm:prSet/>
      <dgm:spPr/>
      <dgm:t>
        <a:bodyPr/>
        <a:lstStyle/>
        <a:p>
          <a:endParaRPr lang="en-US" sz="2400"/>
        </a:p>
      </dgm:t>
    </dgm:pt>
    <dgm:pt modelId="{F98178E8-AF1A-4C41-BEB6-090617632DF1}">
      <dgm:prSet phldrT="[Texto]" custT="1"/>
      <dgm:spPr>
        <a:solidFill>
          <a:schemeClr val="accent2"/>
        </a:solidFill>
      </dgm:spPr>
      <dgm:t>
        <a:bodyPr/>
        <a:lstStyle/>
        <a:p>
          <a:r>
            <a:rPr lang="en-US" sz="2400" dirty="0" smtClean="0">
              <a:latin typeface="Helvetica" charset="0"/>
              <a:ea typeface="Helvetica" charset="0"/>
              <a:cs typeface="Helvetica" charset="0"/>
            </a:rPr>
            <a:t>Calculation of </a:t>
          </a:r>
          <a:r>
            <a:rPr lang="en-US" sz="2400" dirty="0" err="1" smtClean="0">
              <a:latin typeface="Helvetica" charset="0"/>
              <a:ea typeface="Helvetica" charset="0"/>
              <a:cs typeface="Helvetica" charset="0"/>
            </a:rPr>
            <a:t>DoIP</a:t>
          </a:r>
          <a:r>
            <a:rPr lang="en-US" sz="2400" dirty="0" smtClean="0">
              <a:latin typeface="Helvetica" charset="0"/>
              <a:ea typeface="Helvetica" charset="0"/>
              <a:cs typeface="Helvetica" charset="0"/>
            </a:rPr>
            <a:t> of Twitter Users. </a:t>
          </a:r>
          <a:endParaRPr lang="en-US" sz="2400" dirty="0"/>
        </a:p>
      </dgm:t>
    </dgm:pt>
    <dgm:pt modelId="{8467F54A-4919-9A4D-A5DC-CA329929052D}" type="parTrans" cxnId="{2A8AC0FC-C0EF-264F-9C79-F3E5CF71D708}">
      <dgm:prSet/>
      <dgm:spPr/>
      <dgm:t>
        <a:bodyPr/>
        <a:lstStyle/>
        <a:p>
          <a:endParaRPr lang="en-US" sz="2400"/>
        </a:p>
      </dgm:t>
    </dgm:pt>
    <dgm:pt modelId="{E1085AF1-78C7-E949-A456-CFA8CEF36F7A}" type="sibTrans" cxnId="{2A8AC0FC-C0EF-264F-9C79-F3E5CF71D708}">
      <dgm:prSet/>
      <dgm:spPr/>
      <dgm:t>
        <a:bodyPr/>
        <a:lstStyle/>
        <a:p>
          <a:endParaRPr lang="en-US" sz="2400"/>
        </a:p>
      </dgm:t>
    </dgm:pt>
    <dgm:pt modelId="{C9B1A08D-7C86-2040-9293-CFA9D8992F75}">
      <dgm:prSet phldrT="[Texto]" custT="1"/>
      <dgm:spPr>
        <a:solidFill>
          <a:schemeClr val="accent2"/>
        </a:solidFill>
      </dgm:spPr>
      <dgm:t>
        <a:bodyPr/>
        <a:lstStyle/>
        <a:p>
          <a:r>
            <a:rPr lang="en-US" sz="2400" dirty="0" smtClean="0"/>
            <a:t>Following Back / Lists Recommendation</a:t>
          </a:r>
          <a:endParaRPr lang="en-US" sz="2400" dirty="0"/>
        </a:p>
      </dgm:t>
    </dgm:pt>
    <dgm:pt modelId="{FA1767D7-4663-5949-B9E1-071464EC3DB1}" type="parTrans" cxnId="{DC5F0893-CF6E-DE48-A330-2497DBB00A28}">
      <dgm:prSet/>
      <dgm:spPr/>
      <dgm:t>
        <a:bodyPr/>
        <a:lstStyle/>
        <a:p>
          <a:endParaRPr lang="en-US" sz="2400"/>
        </a:p>
      </dgm:t>
    </dgm:pt>
    <dgm:pt modelId="{9541A5B3-653E-B749-8897-D55551DD116B}" type="sibTrans" cxnId="{DC5F0893-CF6E-DE48-A330-2497DBB00A28}">
      <dgm:prSet/>
      <dgm:spPr/>
      <dgm:t>
        <a:bodyPr/>
        <a:lstStyle/>
        <a:p>
          <a:endParaRPr lang="en-US" sz="2400"/>
        </a:p>
      </dgm:t>
    </dgm:pt>
    <dgm:pt modelId="{C69F38F0-27CD-7B4E-A667-E06933D20D83}" type="pres">
      <dgm:prSet presAssocID="{077D420B-2C2E-F24E-B353-ECAFB1759796}" presName="rootnode" presStyleCnt="0">
        <dgm:presLayoutVars>
          <dgm:chMax/>
          <dgm:chPref/>
          <dgm:dir/>
          <dgm:animLvl val="lvl"/>
        </dgm:presLayoutVars>
      </dgm:prSet>
      <dgm:spPr/>
      <dgm:t>
        <a:bodyPr/>
        <a:lstStyle/>
        <a:p>
          <a:endParaRPr lang="en-US"/>
        </a:p>
      </dgm:t>
    </dgm:pt>
    <dgm:pt modelId="{15255F9D-CD45-204D-98B3-C4E974CC9377}" type="pres">
      <dgm:prSet presAssocID="{ACC6F029-1D8E-C548-840F-F65D0485A451}" presName="composite" presStyleCnt="0"/>
      <dgm:spPr/>
    </dgm:pt>
    <dgm:pt modelId="{A322A42E-5400-2D4B-BA66-E9132092F318}" type="pres">
      <dgm:prSet presAssocID="{ACC6F029-1D8E-C548-840F-F65D0485A451}" presName="bentUpArrow1" presStyleLbl="alignImgPlace1" presStyleIdx="0" presStyleCnt="2" custLinFactX="-26438" custLinFactNeighborX="-100000" custLinFactNeighborY="2"/>
      <dgm:spPr/>
    </dgm:pt>
    <dgm:pt modelId="{C3F293D8-E8E5-CA4D-A3D2-21AB31C4D7B5}" type="pres">
      <dgm:prSet presAssocID="{ACC6F029-1D8E-C548-840F-F65D0485A451}" presName="ParentText" presStyleLbl="node1" presStyleIdx="0" presStyleCnt="3" custScaleX="122125" custScaleY="70772" custLinFactX="-17399" custLinFactNeighborX="-100000" custLinFactNeighborY="0">
        <dgm:presLayoutVars>
          <dgm:chMax val="1"/>
          <dgm:chPref val="1"/>
          <dgm:bulletEnabled val="1"/>
        </dgm:presLayoutVars>
      </dgm:prSet>
      <dgm:spPr/>
      <dgm:t>
        <a:bodyPr/>
        <a:lstStyle/>
        <a:p>
          <a:endParaRPr lang="en-US"/>
        </a:p>
      </dgm:t>
    </dgm:pt>
    <dgm:pt modelId="{25A23FE0-113D-1444-80B8-6ED42F1F7828}" type="pres">
      <dgm:prSet presAssocID="{ACC6F029-1D8E-C548-840F-F65D0485A451}" presName="ChildText" presStyleLbl="revTx" presStyleIdx="0" presStyleCnt="2" custLinFactX="81391" custLinFactNeighborX="100000" custLinFactNeighborY="2159">
        <dgm:presLayoutVars>
          <dgm:chMax val="0"/>
          <dgm:chPref val="0"/>
          <dgm:bulletEnabled val="1"/>
        </dgm:presLayoutVars>
      </dgm:prSet>
      <dgm:spPr/>
      <dgm:t>
        <a:bodyPr/>
        <a:lstStyle/>
        <a:p>
          <a:endParaRPr lang="en-US"/>
        </a:p>
      </dgm:t>
    </dgm:pt>
    <dgm:pt modelId="{0271065F-33A5-3941-A132-51D1EFBAD1EE}" type="pres">
      <dgm:prSet presAssocID="{A8194CAE-8C90-2544-A500-9FEF47A3F14A}" presName="sibTrans" presStyleCnt="0"/>
      <dgm:spPr/>
    </dgm:pt>
    <dgm:pt modelId="{0479096C-0150-1047-83A1-5B249B4BD96A}" type="pres">
      <dgm:prSet presAssocID="{F98178E8-AF1A-4C41-BEB6-090617632DF1}" presName="composite" presStyleCnt="0"/>
      <dgm:spPr/>
    </dgm:pt>
    <dgm:pt modelId="{42519D66-7C55-BD42-BC40-C1C6EF4ED9E7}" type="pres">
      <dgm:prSet presAssocID="{F98178E8-AF1A-4C41-BEB6-090617632DF1}" presName="bentUpArrow1" presStyleLbl="alignImgPlace1" presStyleIdx="1" presStyleCnt="2" custLinFactNeighborX="-84894" custLinFactNeighborY="-2054"/>
      <dgm:spPr/>
    </dgm:pt>
    <dgm:pt modelId="{1D749A00-FA70-C345-9056-DEBB6C80A645}" type="pres">
      <dgm:prSet presAssocID="{F98178E8-AF1A-4C41-BEB6-090617632DF1}" presName="ParentText" presStyleLbl="node1" presStyleIdx="1" presStyleCnt="3" custScaleX="192149" custLinFactNeighborX="-64618" custLinFactNeighborY="-1744">
        <dgm:presLayoutVars>
          <dgm:chMax val="1"/>
          <dgm:chPref val="1"/>
          <dgm:bulletEnabled val="1"/>
        </dgm:presLayoutVars>
      </dgm:prSet>
      <dgm:spPr/>
      <dgm:t>
        <a:bodyPr/>
        <a:lstStyle/>
        <a:p>
          <a:endParaRPr lang="en-US"/>
        </a:p>
      </dgm:t>
    </dgm:pt>
    <dgm:pt modelId="{C3B00F5F-B39D-0C4D-86F3-4287A02B959E}" type="pres">
      <dgm:prSet presAssocID="{F98178E8-AF1A-4C41-BEB6-090617632DF1}" presName="ChildText" presStyleLbl="revTx" presStyleIdx="1" presStyleCnt="2" custLinFactX="100000" custLinFactNeighborX="153611" custLinFactNeighborY="-2159">
        <dgm:presLayoutVars>
          <dgm:chMax val="0"/>
          <dgm:chPref val="0"/>
          <dgm:bulletEnabled val="1"/>
        </dgm:presLayoutVars>
      </dgm:prSet>
      <dgm:spPr/>
      <dgm:t>
        <a:bodyPr/>
        <a:lstStyle/>
        <a:p>
          <a:endParaRPr lang="en-US"/>
        </a:p>
      </dgm:t>
    </dgm:pt>
    <dgm:pt modelId="{23B90A4F-7E46-304B-BFE3-F6B33B72A09B}" type="pres">
      <dgm:prSet presAssocID="{E1085AF1-78C7-E949-A456-CFA8CEF36F7A}" presName="sibTrans" presStyleCnt="0"/>
      <dgm:spPr/>
    </dgm:pt>
    <dgm:pt modelId="{407C6E46-0BBB-CE43-8F1A-FD879637E3D9}" type="pres">
      <dgm:prSet presAssocID="{C9B1A08D-7C86-2040-9293-CFA9D8992F75}" presName="composite" presStyleCnt="0"/>
      <dgm:spPr/>
    </dgm:pt>
    <dgm:pt modelId="{616E0863-B5A5-9744-9FE4-4E7A84B8619B}" type="pres">
      <dgm:prSet presAssocID="{C9B1A08D-7C86-2040-9293-CFA9D8992F75}" presName="ParentText" presStyleLbl="node1" presStyleIdx="2" presStyleCnt="3" custScaleX="261150" custLinFactNeighborX="10994">
        <dgm:presLayoutVars>
          <dgm:chMax val="1"/>
          <dgm:chPref val="1"/>
          <dgm:bulletEnabled val="1"/>
        </dgm:presLayoutVars>
      </dgm:prSet>
      <dgm:spPr/>
      <dgm:t>
        <a:bodyPr/>
        <a:lstStyle/>
        <a:p>
          <a:endParaRPr lang="en-US"/>
        </a:p>
      </dgm:t>
    </dgm:pt>
  </dgm:ptLst>
  <dgm:cxnLst>
    <dgm:cxn modelId="{56BADA38-922A-E74C-8D89-733EFFD2A39A}" type="presOf" srcId="{F98178E8-AF1A-4C41-BEB6-090617632DF1}" destId="{1D749A00-FA70-C345-9056-DEBB6C80A645}" srcOrd="0" destOrd="0" presId="urn:microsoft.com/office/officeart/2005/8/layout/StepDownProcess"/>
    <dgm:cxn modelId="{A6E78999-25F0-FB42-9D0B-89CFA188A722}" type="presOf" srcId="{077D420B-2C2E-F24E-B353-ECAFB1759796}" destId="{C69F38F0-27CD-7B4E-A667-E06933D20D83}" srcOrd="0" destOrd="0" presId="urn:microsoft.com/office/officeart/2005/8/layout/StepDownProcess"/>
    <dgm:cxn modelId="{DC5F0893-CF6E-DE48-A330-2497DBB00A28}" srcId="{077D420B-2C2E-F24E-B353-ECAFB1759796}" destId="{C9B1A08D-7C86-2040-9293-CFA9D8992F75}" srcOrd="2" destOrd="0" parTransId="{FA1767D7-4663-5949-B9E1-071464EC3DB1}" sibTransId="{9541A5B3-653E-B749-8897-D55551DD116B}"/>
    <dgm:cxn modelId="{2A8AC0FC-C0EF-264F-9C79-F3E5CF71D708}" srcId="{077D420B-2C2E-F24E-B353-ECAFB1759796}" destId="{F98178E8-AF1A-4C41-BEB6-090617632DF1}" srcOrd="1" destOrd="0" parTransId="{8467F54A-4919-9A4D-A5DC-CA329929052D}" sibTransId="{E1085AF1-78C7-E949-A456-CFA8CEF36F7A}"/>
    <dgm:cxn modelId="{04A43754-A526-0044-9D7C-D2525DB52404}" type="presOf" srcId="{ACC6F029-1D8E-C548-840F-F65D0485A451}" destId="{C3F293D8-E8E5-CA4D-A3D2-21AB31C4D7B5}" srcOrd="0" destOrd="0" presId="urn:microsoft.com/office/officeart/2005/8/layout/StepDownProcess"/>
    <dgm:cxn modelId="{BE7756CE-2A97-5E45-9AFE-EA8DB0BD81D5}" srcId="{077D420B-2C2E-F24E-B353-ECAFB1759796}" destId="{ACC6F029-1D8E-C548-840F-F65D0485A451}" srcOrd="0" destOrd="0" parTransId="{610F5B52-5771-A640-B028-95562BF45111}" sibTransId="{A8194CAE-8C90-2544-A500-9FEF47A3F14A}"/>
    <dgm:cxn modelId="{FE301020-14BA-214D-84AA-05DB8B5EF28D}" type="presOf" srcId="{C9B1A08D-7C86-2040-9293-CFA9D8992F75}" destId="{616E0863-B5A5-9744-9FE4-4E7A84B8619B}" srcOrd="0" destOrd="0" presId="urn:microsoft.com/office/officeart/2005/8/layout/StepDownProcess"/>
    <dgm:cxn modelId="{7E053B7D-DE9E-6446-8271-E019FFB8A6D4}" type="presParOf" srcId="{C69F38F0-27CD-7B4E-A667-E06933D20D83}" destId="{15255F9D-CD45-204D-98B3-C4E974CC9377}" srcOrd="0" destOrd="0" presId="urn:microsoft.com/office/officeart/2005/8/layout/StepDownProcess"/>
    <dgm:cxn modelId="{8F7D1261-42D3-C040-96D4-FB8C72DA67BD}" type="presParOf" srcId="{15255F9D-CD45-204D-98B3-C4E974CC9377}" destId="{A322A42E-5400-2D4B-BA66-E9132092F318}" srcOrd="0" destOrd="0" presId="urn:microsoft.com/office/officeart/2005/8/layout/StepDownProcess"/>
    <dgm:cxn modelId="{A09628E5-B97A-5140-ACFC-905B32BFA05C}" type="presParOf" srcId="{15255F9D-CD45-204D-98B3-C4E974CC9377}" destId="{C3F293D8-E8E5-CA4D-A3D2-21AB31C4D7B5}" srcOrd="1" destOrd="0" presId="urn:microsoft.com/office/officeart/2005/8/layout/StepDownProcess"/>
    <dgm:cxn modelId="{63C89E65-01D0-A242-B8A1-68BF4CEC77C4}" type="presParOf" srcId="{15255F9D-CD45-204D-98B3-C4E974CC9377}" destId="{25A23FE0-113D-1444-80B8-6ED42F1F7828}" srcOrd="2" destOrd="0" presId="urn:microsoft.com/office/officeart/2005/8/layout/StepDownProcess"/>
    <dgm:cxn modelId="{0841E8D9-2D74-654F-AD97-27C09FF55FA2}" type="presParOf" srcId="{C69F38F0-27CD-7B4E-A667-E06933D20D83}" destId="{0271065F-33A5-3941-A132-51D1EFBAD1EE}" srcOrd="1" destOrd="0" presId="urn:microsoft.com/office/officeart/2005/8/layout/StepDownProcess"/>
    <dgm:cxn modelId="{76D71680-073C-0145-9C71-2265E3FB9F65}" type="presParOf" srcId="{C69F38F0-27CD-7B4E-A667-E06933D20D83}" destId="{0479096C-0150-1047-83A1-5B249B4BD96A}" srcOrd="2" destOrd="0" presId="urn:microsoft.com/office/officeart/2005/8/layout/StepDownProcess"/>
    <dgm:cxn modelId="{D4AF6A17-9AA3-F942-A9DC-D42A1F6F7B78}" type="presParOf" srcId="{0479096C-0150-1047-83A1-5B249B4BD96A}" destId="{42519D66-7C55-BD42-BC40-C1C6EF4ED9E7}" srcOrd="0" destOrd="0" presId="urn:microsoft.com/office/officeart/2005/8/layout/StepDownProcess"/>
    <dgm:cxn modelId="{66229B83-99E2-2046-87B4-20719280552A}" type="presParOf" srcId="{0479096C-0150-1047-83A1-5B249B4BD96A}" destId="{1D749A00-FA70-C345-9056-DEBB6C80A645}" srcOrd="1" destOrd="0" presId="urn:microsoft.com/office/officeart/2005/8/layout/StepDownProcess"/>
    <dgm:cxn modelId="{52BDF92C-ED16-984F-9A3F-71AC4D0D1071}" type="presParOf" srcId="{0479096C-0150-1047-83A1-5B249B4BD96A}" destId="{C3B00F5F-B39D-0C4D-86F3-4287A02B959E}" srcOrd="2" destOrd="0" presId="urn:microsoft.com/office/officeart/2005/8/layout/StepDownProcess"/>
    <dgm:cxn modelId="{0D7B00B5-ABCE-FB48-8282-4A3EF50D74ED}" type="presParOf" srcId="{C69F38F0-27CD-7B4E-A667-E06933D20D83}" destId="{23B90A4F-7E46-304B-BFE3-F6B33B72A09B}" srcOrd="3" destOrd="0" presId="urn:microsoft.com/office/officeart/2005/8/layout/StepDownProcess"/>
    <dgm:cxn modelId="{A57FEFB0-9F61-4640-BDB8-7BB9929AD945}" type="presParOf" srcId="{C69F38F0-27CD-7B4E-A667-E06933D20D83}" destId="{407C6E46-0BBB-CE43-8F1A-FD879637E3D9}" srcOrd="4" destOrd="0" presId="urn:microsoft.com/office/officeart/2005/8/layout/StepDownProcess"/>
    <dgm:cxn modelId="{BF83FC27-5676-8B4E-A456-E70826F962DB}" type="presParOf" srcId="{407C6E46-0BBB-CE43-8F1A-FD879637E3D9}" destId="{616E0863-B5A5-9744-9FE4-4E7A84B8619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2A42E-5400-2D4B-BA66-E9132092F318}">
      <dsp:nvSpPr>
        <dsp:cNvPr id="0" name=""/>
        <dsp:cNvSpPr/>
      </dsp:nvSpPr>
      <dsp:spPr>
        <a:xfrm rot="5400000">
          <a:off x="80410" y="1175509"/>
          <a:ext cx="1161453" cy="1322273"/>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C3F293D8-E8E5-CA4D-A3D2-21AB31C4D7B5}">
      <dsp:nvSpPr>
        <dsp:cNvPr id="0" name=""/>
        <dsp:cNvSpPr/>
      </dsp:nvSpPr>
      <dsp:spPr>
        <a:xfrm>
          <a:off x="0" y="87996"/>
          <a:ext cx="2387792" cy="968570"/>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Text</a:t>
          </a:r>
          <a:r>
            <a:rPr lang="en-US" sz="2400" kern="1200" baseline="0" dirty="0" smtClean="0"/>
            <a:t> Modeling</a:t>
          </a:r>
          <a:endParaRPr lang="en-US" sz="2400" kern="1200" dirty="0"/>
        </a:p>
      </dsp:txBody>
      <dsp:txXfrm>
        <a:off x="47290" y="135286"/>
        <a:ext cx="2293212" cy="873990"/>
      </dsp:txXfrm>
    </dsp:sp>
    <dsp:sp modelId="{25A23FE0-113D-1444-80B8-6ED42F1F7828}">
      <dsp:nvSpPr>
        <dsp:cNvPr id="0" name=""/>
        <dsp:cNvSpPr/>
      </dsp:nvSpPr>
      <dsp:spPr>
        <a:xfrm>
          <a:off x="5502230" y="42399"/>
          <a:ext cx="1422028" cy="1106145"/>
        </a:xfrm>
        <a:prstGeom prst="rect">
          <a:avLst/>
        </a:prstGeom>
        <a:noFill/>
        <a:ln>
          <a:noFill/>
        </a:ln>
        <a:effectLst/>
      </dsp:spPr>
      <dsp:style>
        <a:lnRef idx="0">
          <a:scrgbClr r="0" g="0" b="0"/>
        </a:lnRef>
        <a:fillRef idx="0">
          <a:scrgbClr r="0" g="0" b="0"/>
        </a:fillRef>
        <a:effectRef idx="0">
          <a:scrgbClr r="0" g="0" b="0"/>
        </a:effectRef>
        <a:fontRef idx="minor"/>
      </dsp:style>
    </dsp:sp>
    <dsp:sp modelId="{42519D66-7C55-BD42-BC40-C1C6EF4ED9E7}">
      <dsp:nvSpPr>
        <dsp:cNvPr id="0" name=""/>
        <dsp:cNvSpPr/>
      </dsp:nvSpPr>
      <dsp:spPr>
        <a:xfrm rot="5400000">
          <a:off x="2562227" y="2688996"/>
          <a:ext cx="1161453" cy="1322273"/>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D749A00-FA70-C345-9056-DEBB6C80A645}">
      <dsp:nvSpPr>
        <dsp:cNvPr id="0" name=""/>
        <dsp:cNvSpPr/>
      </dsp:nvSpPr>
      <dsp:spPr>
        <a:xfrm>
          <a:off x="1212779" y="1401490"/>
          <a:ext cx="3756903" cy="1368578"/>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Helvetica" charset="0"/>
              <a:ea typeface="Helvetica" charset="0"/>
              <a:cs typeface="Helvetica" charset="0"/>
            </a:rPr>
            <a:t>Calculation of </a:t>
          </a:r>
          <a:r>
            <a:rPr lang="en-US" sz="2400" kern="1200" dirty="0" err="1" smtClean="0">
              <a:latin typeface="Helvetica" charset="0"/>
              <a:ea typeface="Helvetica" charset="0"/>
              <a:cs typeface="Helvetica" charset="0"/>
            </a:rPr>
            <a:t>DoIP</a:t>
          </a:r>
          <a:r>
            <a:rPr lang="en-US" sz="2400" kern="1200" dirty="0" smtClean="0">
              <a:latin typeface="Helvetica" charset="0"/>
              <a:ea typeface="Helvetica" charset="0"/>
              <a:cs typeface="Helvetica" charset="0"/>
            </a:rPr>
            <a:t> of Twitter Users. </a:t>
          </a:r>
          <a:endParaRPr lang="en-US" sz="2400" kern="1200" dirty="0"/>
        </a:p>
      </dsp:txBody>
      <dsp:txXfrm>
        <a:off x="1279599" y="1468310"/>
        <a:ext cx="3623263" cy="1234938"/>
      </dsp:txXfrm>
    </dsp:sp>
    <dsp:sp modelId="{C3B00F5F-B39D-0C4D-86F3-4287A02B959E}">
      <dsp:nvSpPr>
        <dsp:cNvPr id="0" name=""/>
        <dsp:cNvSpPr/>
      </dsp:nvSpPr>
      <dsp:spPr>
        <a:xfrm>
          <a:off x="8636371" y="1532001"/>
          <a:ext cx="1422028" cy="1106145"/>
        </a:xfrm>
        <a:prstGeom prst="rect">
          <a:avLst/>
        </a:prstGeom>
        <a:noFill/>
        <a:ln>
          <a:noFill/>
        </a:ln>
        <a:effectLst/>
      </dsp:spPr>
      <dsp:style>
        <a:lnRef idx="0">
          <a:scrgbClr r="0" g="0" b="0"/>
        </a:lnRef>
        <a:fillRef idx="0">
          <a:scrgbClr r="0" g="0" b="0"/>
        </a:fillRef>
        <a:effectRef idx="0">
          <a:scrgbClr r="0" g="0" b="0"/>
        </a:effectRef>
        <a:fontRef idx="minor"/>
      </dsp:style>
    </dsp:sp>
    <dsp:sp modelId="{616E0863-B5A5-9744-9FE4-4E7A84B8619B}">
      <dsp:nvSpPr>
        <dsp:cNvPr id="0" name=""/>
        <dsp:cNvSpPr/>
      </dsp:nvSpPr>
      <dsp:spPr>
        <a:xfrm>
          <a:off x="4416040" y="2962724"/>
          <a:ext cx="5106013" cy="1368578"/>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Following Back / Lists Recommendation</a:t>
          </a:r>
          <a:endParaRPr lang="en-US" sz="2400" kern="1200" dirty="0"/>
        </a:p>
      </dsp:txBody>
      <dsp:txXfrm>
        <a:off x="4482860" y="3029544"/>
        <a:ext cx="4972373" cy="123493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9/19/19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101718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they generate a low dimensional vector space in</a:t>
            </a:r>
          </a:p>
          <a:p>
            <a:r>
              <a:rPr lang="en-US" sz="1200" b="0" i="0" u="none" strike="noStrike" kern="1200" baseline="0" dirty="0" smtClean="0">
                <a:solidFill>
                  <a:schemeClr val="tx1"/>
                </a:solidFill>
                <a:latin typeface="+mn-lt"/>
                <a:ea typeface="+mn-ea"/>
                <a:cs typeface="+mn-cs"/>
              </a:rPr>
              <a:t>which semantically similar words are close. In this study, the</a:t>
            </a:r>
          </a:p>
          <a:p>
            <a:r>
              <a:rPr lang="en-US" sz="1200" b="0" i="0" u="none" strike="noStrike" kern="1200" baseline="0" dirty="0" smtClean="0">
                <a:solidFill>
                  <a:schemeClr val="tx1"/>
                </a:solidFill>
                <a:latin typeface="+mn-lt"/>
                <a:ea typeface="+mn-ea"/>
                <a:cs typeface="+mn-cs"/>
              </a:rPr>
              <a:t>authors employed the so-called neural word </a:t>
            </a:r>
            <a:r>
              <a:rPr lang="en-US" sz="1200" b="0" i="0" u="none" strike="noStrike" kern="1200" baseline="0" dirty="0" err="1" smtClean="0">
                <a:solidFill>
                  <a:schemeClr val="tx1"/>
                </a:solidFill>
                <a:latin typeface="+mn-lt"/>
                <a:ea typeface="+mn-ea"/>
                <a:cs typeface="+mn-cs"/>
              </a:rPr>
              <a:t>embeddings</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and built them using Google’s word2vec4, which is the most</a:t>
            </a:r>
          </a:p>
          <a:p>
            <a:r>
              <a:rPr lang="en-US" sz="1200" b="0" i="0" u="none" strike="noStrike" kern="1200" baseline="0" dirty="0" smtClean="0">
                <a:solidFill>
                  <a:schemeClr val="tx1"/>
                </a:solidFill>
                <a:latin typeface="+mn-lt"/>
                <a:ea typeface="+mn-ea"/>
                <a:cs typeface="+mn-cs"/>
              </a:rPr>
              <a:t>widely used implementation in the current literature.</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14</a:t>
            </a:fld>
            <a:endParaRPr lang="en-US"/>
          </a:p>
        </p:txBody>
      </p:sp>
    </p:spTree>
    <p:extLst>
      <p:ext uri="{BB962C8B-B14F-4D97-AF65-F5344CB8AC3E}">
        <p14:creationId xmlns:p14="http://schemas.microsoft.com/office/powerpoint/2010/main" val="15228463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This problem is known as data </a:t>
            </a:r>
            <a:r>
              <a:rPr lang="en-US" dirty="0" err="1" smtClean="0"/>
              <a:t>sparsity</a:t>
            </a:r>
            <a:r>
              <a:rPr lang="en-US" dirty="0" smtClean="0"/>
              <a:t>, </a:t>
            </a:r>
          </a:p>
          <a:p>
            <a:r>
              <a:rPr lang="en-US" dirty="0" smtClean="0"/>
              <a:t>and it is a challenge for the sentiment-topic task</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15</a:t>
            </a:fld>
            <a:endParaRPr lang="en-US"/>
          </a:p>
        </p:txBody>
      </p:sp>
    </p:spTree>
    <p:extLst>
      <p:ext uri="{BB962C8B-B14F-4D97-AF65-F5344CB8AC3E}">
        <p14:creationId xmlns:p14="http://schemas.microsoft.com/office/powerpoint/2010/main" val="2051936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674619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1251504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240120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281722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1798734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22</a:t>
            </a:fld>
            <a:endParaRPr lang="en-US"/>
          </a:p>
        </p:txBody>
      </p:sp>
    </p:spTree>
    <p:extLst>
      <p:ext uri="{BB962C8B-B14F-4D97-AF65-F5344CB8AC3E}">
        <p14:creationId xmlns:p14="http://schemas.microsoft.com/office/powerpoint/2010/main" val="7041279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err="1" smtClean="0">
                <a:solidFill>
                  <a:srgbClr val="333333"/>
                </a:solidFill>
                <a:latin typeface="Helvetica" charset="0"/>
              </a:rPr>
              <a:t>When</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dimension</a:t>
            </a:r>
            <a:r>
              <a:rPr lang="es-ES_tradnl" dirty="0" smtClean="0">
                <a:solidFill>
                  <a:srgbClr val="333333"/>
                </a:solidFill>
                <a:latin typeface="Helvetica" charset="0"/>
              </a:rPr>
              <a:t> of </a:t>
            </a:r>
            <a:r>
              <a:rPr lang="es-ES_tradnl" dirty="0" err="1" smtClean="0">
                <a:solidFill>
                  <a:srgbClr val="333333"/>
                </a:solidFill>
                <a:latin typeface="Helvetica" charset="0"/>
              </a:rPr>
              <a:t>the</a:t>
            </a:r>
            <a:r>
              <a:rPr lang="es-ES_tradnl" dirty="0" smtClean="0">
                <a:solidFill>
                  <a:srgbClr val="333333"/>
                </a:solidFill>
                <a:latin typeface="Helvetica" charset="0"/>
              </a:rPr>
              <a:t> data </a:t>
            </a:r>
            <a:r>
              <a:rPr lang="es-ES_tradnl" dirty="0" err="1" smtClean="0">
                <a:solidFill>
                  <a:srgbClr val="333333"/>
                </a:solidFill>
                <a:latin typeface="Helvetica" charset="0"/>
              </a:rPr>
              <a:t>is</a:t>
            </a:r>
            <a:r>
              <a:rPr lang="es-ES_tradnl" dirty="0" smtClean="0">
                <a:solidFill>
                  <a:srgbClr val="333333"/>
                </a:solidFill>
                <a:latin typeface="Helvetica" charset="0"/>
              </a:rPr>
              <a:t> </a:t>
            </a:r>
            <a:r>
              <a:rPr lang="es-ES_tradnl" dirty="0" err="1" smtClean="0">
                <a:solidFill>
                  <a:srgbClr val="333333"/>
                </a:solidFill>
                <a:latin typeface="Helvetica" charset="0"/>
              </a:rPr>
              <a:t>high</a:t>
            </a:r>
            <a:r>
              <a:rPr lang="es-ES_tradnl" dirty="0" smtClean="0">
                <a:solidFill>
                  <a:srgbClr val="333333"/>
                </a:solidFill>
                <a:latin typeface="Helvetica" charset="0"/>
              </a:rPr>
              <a:t>, </a:t>
            </a:r>
            <a:r>
              <a:rPr lang="es-ES_tradnl" dirty="0" err="1" smtClean="0">
                <a:solidFill>
                  <a:srgbClr val="333333"/>
                </a:solidFill>
                <a:latin typeface="Helvetica" charset="0"/>
              </a:rPr>
              <a:t>due</a:t>
            </a:r>
            <a:r>
              <a:rPr lang="es-ES_tradnl" dirty="0" smtClean="0">
                <a:solidFill>
                  <a:srgbClr val="333333"/>
                </a:solidFill>
                <a:latin typeface="Helvetica" charset="0"/>
              </a:rPr>
              <a:t> to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issue</a:t>
            </a:r>
            <a:r>
              <a:rPr lang="es-ES_tradnl" dirty="0" smtClean="0">
                <a:solidFill>
                  <a:srgbClr val="333333"/>
                </a:solidFill>
                <a:latin typeface="Helvetica" charset="0"/>
              </a:rPr>
              <a:t> </a:t>
            </a:r>
            <a:r>
              <a:rPr lang="es-ES_tradnl" dirty="0" err="1" smtClean="0">
                <a:solidFill>
                  <a:srgbClr val="333333"/>
                </a:solidFill>
                <a:latin typeface="Helvetica" charset="0"/>
              </a:rPr>
              <a:t>called</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‘curse of </a:t>
            </a:r>
            <a:r>
              <a:rPr lang="es-ES_tradnl" dirty="0" err="1" smtClean="0">
                <a:solidFill>
                  <a:srgbClr val="333333"/>
                </a:solidFill>
                <a:latin typeface="Helvetica" charset="0"/>
              </a:rPr>
              <a:t>dimensionality</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Euclidean</a:t>
            </a:r>
            <a:r>
              <a:rPr lang="es-ES_tradnl" dirty="0" smtClean="0">
                <a:solidFill>
                  <a:srgbClr val="333333"/>
                </a:solidFill>
                <a:latin typeface="Helvetica" charset="0"/>
              </a:rPr>
              <a:t> </a:t>
            </a:r>
            <a:r>
              <a:rPr lang="es-ES_tradnl" dirty="0" err="1" smtClean="0">
                <a:solidFill>
                  <a:srgbClr val="333333"/>
                </a:solidFill>
                <a:latin typeface="Helvetica" charset="0"/>
              </a:rPr>
              <a:t>distances</a:t>
            </a:r>
            <a:r>
              <a:rPr lang="es-ES_tradnl" dirty="0" smtClean="0">
                <a:solidFill>
                  <a:srgbClr val="333333"/>
                </a:solidFill>
                <a:latin typeface="Helvetica" charset="0"/>
              </a:rPr>
              <a:t> </a:t>
            </a:r>
            <a:r>
              <a:rPr lang="es-ES_tradnl" dirty="0" err="1" smtClean="0">
                <a:solidFill>
                  <a:srgbClr val="333333"/>
                </a:solidFill>
                <a:latin typeface="Helvetica" charset="0"/>
              </a:rPr>
              <a:t>between</a:t>
            </a:r>
            <a:r>
              <a:rPr lang="es-ES_tradnl" dirty="0" smtClean="0">
                <a:solidFill>
                  <a:srgbClr val="333333"/>
                </a:solidFill>
                <a:latin typeface="Helvetica" charset="0"/>
              </a:rPr>
              <a:t> </a:t>
            </a:r>
            <a:r>
              <a:rPr lang="es-ES_tradnl" dirty="0" err="1" smtClean="0">
                <a:solidFill>
                  <a:srgbClr val="333333"/>
                </a:solidFill>
                <a:latin typeface="Helvetica" charset="0"/>
              </a:rPr>
              <a:t>any</a:t>
            </a:r>
            <a:r>
              <a:rPr lang="es-ES_tradnl" dirty="0" smtClean="0">
                <a:solidFill>
                  <a:srgbClr val="333333"/>
                </a:solidFill>
                <a:latin typeface="Helvetica" charset="0"/>
              </a:rPr>
              <a:t> </a:t>
            </a:r>
            <a:r>
              <a:rPr lang="es-ES_tradnl" dirty="0" err="1" smtClean="0">
                <a:solidFill>
                  <a:srgbClr val="333333"/>
                </a:solidFill>
                <a:latin typeface="Helvetica" charset="0"/>
              </a:rPr>
              <a:t>pair</a:t>
            </a:r>
            <a:r>
              <a:rPr lang="es-ES_tradnl" dirty="0" smtClean="0">
                <a:solidFill>
                  <a:srgbClr val="333333"/>
                </a:solidFill>
                <a:latin typeface="Helvetica" charset="0"/>
              </a:rPr>
              <a:t> of </a:t>
            </a:r>
            <a:r>
              <a:rPr lang="es-ES_tradnl" dirty="0" err="1" smtClean="0">
                <a:solidFill>
                  <a:srgbClr val="333333"/>
                </a:solidFill>
                <a:latin typeface="Helvetica" charset="0"/>
              </a:rPr>
              <a:t>the</a:t>
            </a:r>
            <a:r>
              <a:rPr lang="es-ES_tradnl" dirty="0" smtClean="0">
                <a:solidFill>
                  <a:srgbClr val="333333"/>
                </a:solidFill>
                <a:latin typeface="Helvetica" charset="0"/>
              </a:rPr>
              <a:t> data loses </a:t>
            </a:r>
            <a:r>
              <a:rPr lang="es-ES_tradnl" dirty="0" err="1" smtClean="0">
                <a:solidFill>
                  <a:srgbClr val="333333"/>
                </a:solidFill>
                <a:latin typeface="Helvetica" charset="0"/>
              </a:rPr>
              <a:t>its</a:t>
            </a:r>
            <a:r>
              <a:rPr lang="es-ES_tradnl" dirty="0" smtClean="0">
                <a:solidFill>
                  <a:srgbClr val="333333"/>
                </a:solidFill>
                <a:latin typeface="Helvetica" charset="0"/>
              </a:rPr>
              <a:t> </a:t>
            </a:r>
            <a:r>
              <a:rPr lang="es-ES_tradnl" dirty="0" err="1" smtClean="0">
                <a:solidFill>
                  <a:srgbClr val="333333"/>
                </a:solidFill>
                <a:latin typeface="Helvetica" charset="0"/>
              </a:rPr>
              <a:t>validity</a:t>
            </a:r>
            <a:r>
              <a:rPr lang="es-ES_tradnl" dirty="0" smtClean="0">
                <a:solidFill>
                  <a:srgbClr val="333333"/>
                </a:solidFill>
                <a:latin typeface="Helvetica" charset="0"/>
              </a:rPr>
              <a:t> as a </a:t>
            </a:r>
            <a:r>
              <a:rPr lang="es-ES_tradnl" dirty="0" err="1" smtClean="0">
                <a:solidFill>
                  <a:srgbClr val="333333"/>
                </a:solidFill>
                <a:latin typeface="Helvetica" charset="0"/>
              </a:rPr>
              <a:t>distance</a:t>
            </a:r>
            <a:r>
              <a:rPr lang="es-ES_tradnl" dirty="0" smtClean="0">
                <a:solidFill>
                  <a:srgbClr val="333333"/>
                </a:solidFill>
                <a:latin typeface="Helvetica" charset="0"/>
              </a:rPr>
              <a:t> </a:t>
            </a:r>
            <a:r>
              <a:rPr lang="es-ES_tradnl" dirty="0" err="1" smtClean="0">
                <a:solidFill>
                  <a:srgbClr val="333333"/>
                </a:solidFill>
                <a:latin typeface="Helvetica" charset="0"/>
              </a:rPr>
              <a:t>metric</a:t>
            </a:r>
            <a:r>
              <a:rPr lang="es-ES_tradnl" dirty="0" smtClean="0">
                <a:solidFill>
                  <a:srgbClr val="333333"/>
                </a:solidFill>
                <a:latin typeface="Helvetica" charset="0"/>
              </a:rPr>
              <a:t>, </a:t>
            </a:r>
            <a:r>
              <a:rPr lang="es-ES_tradnl" dirty="0" err="1" smtClean="0">
                <a:solidFill>
                  <a:srgbClr val="333333"/>
                </a:solidFill>
                <a:latin typeface="Helvetica" charset="0"/>
              </a:rPr>
              <a:t>because</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distances</a:t>
            </a:r>
            <a:r>
              <a:rPr lang="es-ES_tradnl" dirty="0" smtClean="0">
                <a:solidFill>
                  <a:srgbClr val="333333"/>
                </a:solidFill>
                <a:latin typeface="Helvetica" charset="0"/>
              </a:rPr>
              <a:t> </a:t>
            </a:r>
            <a:r>
              <a:rPr lang="es-ES_tradnl" dirty="0" err="1" smtClean="0">
                <a:solidFill>
                  <a:srgbClr val="333333"/>
                </a:solidFill>
                <a:latin typeface="Helvetica" charset="0"/>
              </a:rPr>
              <a:t>will</a:t>
            </a:r>
            <a:r>
              <a:rPr lang="es-ES_tradnl" dirty="0" smtClean="0">
                <a:solidFill>
                  <a:srgbClr val="333333"/>
                </a:solidFill>
                <a:latin typeface="Helvetica" charset="0"/>
              </a:rPr>
              <a:t> </a:t>
            </a:r>
            <a:r>
              <a:rPr lang="es-ES_tradnl" dirty="0" err="1" smtClean="0">
                <a:solidFill>
                  <a:srgbClr val="333333"/>
                </a:solidFill>
                <a:latin typeface="Helvetica" charset="0"/>
              </a:rPr>
              <a:t>all</a:t>
            </a:r>
            <a:r>
              <a:rPr lang="es-ES_tradnl" dirty="0" smtClean="0">
                <a:solidFill>
                  <a:srgbClr val="333333"/>
                </a:solidFill>
                <a:latin typeface="Helvetica" charset="0"/>
              </a:rPr>
              <a:t> be </a:t>
            </a:r>
            <a:r>
              <a:rPr lang="es-ES_tradnl" dirty="0" err="1" smtClean="0">
                <a:solidFill>
                  <a:srgbClr val="333333"/>
                </a:solidFill>
                <a:latin typeface="Helvetica" charset="0"/>
              </a:rPr>
              <a:t>close</a:t>
            </a:r>
            <a:r>
              <a:rPr lang="es-ES_tradnl" dirty="0" smtClean="0">
                <a:solidFill>
                  <a:srgbClr val="333333"/>
                </a:solidFill>
                <a:latin typeface="Helvetica" charset="0"/>
              </a:rPr>
              <a:t> to </a:t>
            </a:r>
            <a:r>
              <a:rPr lang="es-ES_tradnl" dirty="0" err="1" smtClean="0">
                <a:solidFill>
                  <a:srgbClr val="333333"/>
                </a:solidFill>
                <a:latin typeface="Helvetica" charset="0"/>
              </a:rPr>
              <a:t>each</a:t>
            </a:r>
            <a:r>
              <a:rPr lang="es-ES_tradnl" dirty="0" smtClean="0">
                <a:solidFill>
                  <a:srgbClr val="333333"/>
                </a:solidFill>
                <a:latin typeface="Helvetica" charset="0"/>
              </a:rPr>
              <a:t> </a:t>
            </a:r>
            <a:r>
              <a:rPr lang="es-ES_tradnl" dirty="0" err="1" smtClean="0">
                <a:solidFill>
                  <a:srgbClr val="333333"/>
                </a:solidFill>
                <a:latin typeface="Helvetica" charset="0"/>
              </a:rPr>
              <a:t>other</a:t>
            </a:r>
            <a:r>
              <a:rPr lang="es-ES_tradnl" dirty="0" smtClean="0">
                <a:solidFill>
                  <a:srgbClr val="333333"/>
                </a:solidFill>
                <a:latin typeface="Helvetica" charset="0"/>
              </a:rPr>
              <a:t>. In </a:t>
            </a:r>
            <a:r>
              <a:rPr lang="es-ES_tradnl" dirty="0" err="1" smtClean="0">
                <a:solidFill>
                  <a:srgbClr val="333333"/>
                </a:solidFill>
                <a:latin typeface="Helvetica" charset="0"/>
              </a:rPr>
              <a:t>such</a:t>
            </a:r>
            <a:r>
              <a:rPr lang="es-ES_tradnl" dirty="0" smtClean="0">
                <a:solidFill>
                  <a:srgbClr val="333333"/>
                </a:solidFill>
                <a:latin typeface="Helvetica" charset="0"/>
              </a:rPr>
              <a:t> cases </a:t>
            </a:r>
            <a:r>
              <a:rPr lang="es-ES_tradnl" dirty="0" err="1" smtClean="0">
                <a:solidFill>
                  <a:srgbClr val="333333"/>
                </a:solidFill>
                <a:latin typeface="Helvetica" charset="0"/>
              </a:rPr>
              <a:t>other</a:t>
            </a:r>
            <a:r>
              <a:rPr lang="es-ES_tradnl" dirty="0" smtClean="0">
                <a:solidFill>
                  <a:srgbClr val="333333"/>
                </a:solidFill>
                <a:latin typeface="Helvetica" charset="0"/>
              </a:rPr>
              <a:t> </a:t>
            </a:r>
            <a:r>
              <a:rPr lang="es-ES_tradnl" dirty="0" err="1" smtClean="0">
                <a:solidFill>
                  <a:srgbClr val="333333"/>
                </a:solidFill>
                <a:latin typeface="Helvetica" charset="0"/>
              </a:rPr>
              <a:t>metrics</a:t>
            </a:r>
            <a:r>
              <a:rPr lang="es-ES_tradnl" dirty="0" smtClean="0">
                <a:solidFill>
                  <a:srgbClr val="333333"/>
                </a:solidFill>
                <a:latin typeface="Helvetica" charset="0"/>
              </a:rPr>
              <a:t> </a:t>
            </a:r>
            <a:r>
              <a:rPr lang="es-ES_tradnl" dirty="0" err="1" smtClean="0">
                <a:solidFill>
                  <a:srgbClr val="333333"/>
                </a:solidFill>
                <a:latin typeface="Helvetica" charset="0"/>
              </a:rPr>
              <a:t>like</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cosine</a:t>
            </a:r>
            <a:r>
              <a:rPr lang="es-ES_tradnl" dirty="0" smtClean="0">
                <a:solidFill>
                  <a:srgbClr val="333333"/>
                </a:solidFill>
                <a:latin typeface="Helvetica" charset="0"/>
              </a:rPr>
              <a:t> </a:t>
            </a:r>
            <a:r>
              <a:rPr lang="es-ES_tradnl" dirty="0" err="1" smtClean="0">
                <a:solidFill>
                  <a:srgbClr val="333333"/>
                </a:solidFill>
                <a:latin typeface="Helvetica" charset="0"/>
              </a:rPr>
              <a:t>similarity</a:t>
            </a:r>
            <a:r>
              <a:rPr lang="es-ES_tradnl" dirty="0" smtClean="0">
                <a:solidFill>
                  <a:srgbClr val="333333"/>
                </a:solidFill>
                <a:latin typeface="Helvetica" charset="0"/>
              </a:rPr>
              <a:t> and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Jaccard</a:t>
            </a:r>
            <a:r>
              <a:rPr lang="es-ES_tradnl" dirty="0" smtClean="0">
                <a:solidFill>
                  <a:srgbClr val="333333"/>
                </a:solidFill>
                <a:latin typeface="Helvetica" charset="0"/>
              </a:rPr>
              <a:t> </a:t>
            </a:r>
            <a:r>
              <a:rPr lang="es-ES_tradnl" dirty="0" err="1" smtClean="0">
                <a:solidFill>
                  <a:srgbClr val="333333"/>
                </a:solidFill>
                <a:latin typeface="Helvetica" charset="0"/>
              </a:rPr>
              <a:t>correlation</a:t>
            </a:r>
            <a:r>
              <a:rPr lang="es-ES_tradnl" dirty="0" smtClean="0">
                <a:solidFill>
                  <a:srgbClr val="333333"/>
                </a:solidFill>
                <a:latin typeface="Helvetica" charset="0"/>
              </a:rPr>
              <a:t> </a:t>
            </a:r>
            <a:r>
              <a:rPr lang="es-ES_tradnl" dirty="0" err="1" smtClean="0">
                <a:solidFill>
                  <a:srgbClr val="333333"/>
                </a:solidFill>
                <a:latin typeface="Helvetica" charset="0"/>
              </a:rPr>
              <a:t>coefficient</a:t>
            </a:r>
            <a:r>
              <a:rPr lang="es-ES_tradnl" dirty="0" smtClean="0">
                <a:solidFill>
                  <a:srgbClr val="333333"/>
                </a:solidFill>
                <a:latin typeface="Helvetica" charset="0"/>
              </a:rPr>
              <a:t> are </a:t>
            </a:r>
            <a:r>
              <a:rPr lang="es-ES_tradnl" dirty="0" err="1" smtClean="0">
                <a:solidFill>
                  <a:srgbClr val="333333"/>
                </a:solidFill>
                <a:latin typeface="Helvetica" charset="0"/>
              </a:rPr>
              <a:t>among</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most</a:t>
            </a:r>
            <a:r>
              <a:rPr lang="es-ES_tradnl" dirty="0" smtClean="0">
                <a:solidFill>
                  <a:srgbClr val="333333"/>
                </a:solidFill>
                <a:latin typeface="Helvetica" charset="0"/>
              </a:rPr>
              <a:t> popular </a:t>
            </a:r>
            <a:r>
              <a:rPr lang="es-ES_tradnl" dirty="0" err="1" smtClean="0">
                <a:solidFill>
                  <a:srgbClr val="333333"/>
                </a:solidFill>
                <a:latin typeface="Helvetica" charset="0"/>
              </a:rPr>
              <a:t>alternatives</a:t>
            </a:r>
            <a:r>
              <a:rPr lang="es-ES_tradnl" dirty="0" smtClean="0">
                <a:solidFill>
                  <a:srgbClr val="333333"/>
                </a:solidFill>
                <a:latin typeface="Helvetica" charset="0"/>
              </a:rPr>
              <a:t>.</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24</a:t>
            </a:fld>
            <a:endParaRPr lang="en-US"/>
          </a:p>
        </p:txBody>
      </p:sp>
    </p:spTree>
    <p:extLst>
      <p:ext uri="{BB962C8B-B14F-4D97-AF65-F5344CB8AC3E}">
        <p14:creationId xmlns:p14="http://schemas.microsoft.com/office/powerpoint/2010/main" val="6968297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1646617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2001094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https://</a:t>
            </a:r>
            <a:r>
              <a:rPr lang="es-ES_tradnl" dirty="0" err="1" smtClean="0"/>
              <a:t>www.ncronline.org</a:t>
            </a:r>
            <a:r>
              <a:rPr lang="es-ES_tradnl" dirty="0" smtClean="0"/>
              <a:t>/blogs/</a:t>
            </a:r>
            <a:r>
              <a:rPr lang="es-ES_tradnl" dirty="0" err="1" smtClean="0"/>
              <a:t>just-catholic</a:t>
            </a:r>
            <a:r>
              <a:rPr lang="es-ES_tradnl" dirty="0" smtClean="0"/>
              <a:t>/</a:t>
            </a:r>
            <a:r>
              <a:rPr lang="es-ES_tradnl" smtClean="0"/>
              <a:t>globalization-technocratic-paradigm</a:t>
            </a:r>
            <a:endParaRPr lang="es-ES_tradnl"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53611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n-US" sz="1200" dirty="0" smtClean="0"/>
              <a:t>Twitter has been broadly considered in the literature because of its effect on recent socio-political changes in different countries and regions.</a:t>
            </a:r>
          </a:p>
          <a:p>
            <a:pPr algn="just"/>
            <a:r>
              <a:rPr lang="en-US" sz="1200" dirty="0" smtClean="0"/>
              <a:t>By identifying the level of interest in politics of a user we can provide them with meaningful recommendations such as political actors to follow, tweets talking about politics, and political-oriented lists, among others. </a:t>
            </a:r>
          </a:p>
          <a:p>
            <a:pPr algn="just"/>
            <a:r>
              <a:rPr lang="en-US" sz="1200" dirty="0" smtClean="0"/>
              <a:t>Proposed approach: Degree of Interest in Politics “</a:t>
            </a:r>
            <a:r>
              <a:rPr lang="en-US" sz="1200" dirty="0" err="1" smtClean="0"/>
              <a:t>DoIP</a:t>
            </a:r>
            <a:r>
              <a:rPr lang="en-US" sz="1200" dirty="0" smtClean="0"/>
              <a:t>” of citizens in Twitter</a:t>
            </a:r>
          </a:p>
          <a:p>
            <a:endParaRPr lang="en-US" sz="1200" dirty="0" smtClean="0"/>
          </a:p>
          <a:p>
            <a:r>
              <a:rPr lang="en-US" dirty="0" smtClean="0">
                <a:latin typeface="Helvetica" charset="0"/>
                <a:ea typeface="Helvetica" charset="0"/>
                <a:cs typeface="Helvetica" charset="0"/>
              </a:rPr>
              <a:t>The degree of citizens participation and political involvement varies</a:t>
            </a:r>
          </a:p>
          <a:p>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Difficulty to define citizen’s degree of political participation or interest </a:t>
            </a:r>
          </a:p>
          <a:p>
            <a:pPr lvl="1"/>
            <a:r>
              <a:rPr lang="en-US" dirty="0" smtClean="0">
                <a:latin typeface="Helvetica" charset="0"/>
                <a:ea typeface="Helvetica" charset="0"/>
                <a:cs typeface="Helvetica" charset="0"/>
              </a:rPr>
              <a:t>the extent of content published every second </a:t>
            </a:r>
          </a:p>
          <a:p>
            <a:pPr lvl="1"/>
            <a:r>
              <a:rPr lang="en-US" dirty="0" smtClean="0">
                <a:latin typeface="Helvetica" charset="0"/>
                <a:ea typeface="Helvetica" charset="0"/>
                <a:cs typeface="Helvetica" charset="0"/>
              </a:rPr>
              <a:t>the dynamic linkage among users and </a:t>
            </a:r>
          </a:p>
          <a:p>
            <a:pPr lvl="1"/>
            <a:r>
              <a:rPr lang="en-US" dirty="0" smtClean="0">
                <a:latin typeface="Helvetica" charset="0"/>
                <a:ea typeface="Helvetica" charset="0"/>
                <a:cs typeface="Helvetica" charset="0"/>
              </a:rPr>
              <a:t>the wide purpose-oriented nature of Twitter</a:t>
            </a:r>
          </a:p>
          <a:p>
            <a:pPr lvl="1"/>
            <a:endParaRPr lang="en-US" sz="2000" dirty="0" smtClean="0">
              <a:latin typeface="Helvetica" charset="0"/>
              <a:ea typeface="Helvetica" charset="0"/>
              <a:cs typeface="Helvetica" charset="0"/>
            </a:endParaRPr>
          </a:p>
          <a:p>
            <a:r>
              <a:rPr lang="en-US" dirty="0" smtClean="0">
                <a:latin typeface="Helvetica" charset="0"/>
                <a:ea typeface="Helvetica" charset="0"/>
                <a:cs typeface="Helvetica" charset="0"/>
              </a:rPr>
              <a:t>Identifying the “</a:t>
            </a:r>
            <a:r>
              <a:rPr lang="en-US" b="1" dirty="0" err="1" smtClean="0">
                <a:latin typeface="Helvetica" charset="0"/>
                <a:ea typeface="Helvetica" charset="0"/>
                <a:cs typeface="Helvetica" charset="0"/>
              </a:rPr>
              <a:t>DoIP</a:t>
            </a:r>
            <a:r>
              <a:rPr lang="en-US" dirty="0" smtClean="0">
                <a:latin typeface="Helvetica" charset="0"/>
                <a:ea typeface="Helvetica" charset="0"/>
                <a:cs typeface="Helvetica" charset="0"/>
              </a:rPr>
              <a:t>” to provide meaningful recommendations:</a:t>
            </a:r>
          </a:p>
          <a:p>
            <a:pPr lvl="1"/>
            <a:r>
              <a:rPr lang="en-US" dirty="0" smtClean="0">
                <a:latin typeface="Helvetica" charset="0"/>
                <a:ea typeface="Helvetica" charset="0"/>
                <a:cs typeface="Helvetica" charset="0"/>
              </a:rPr>
              <a:t>political actors to follow</a:t>
            </a:r>
          </a:p>
          <a:p>
            <a:pPr lvl="1"/>
            <a:r>
              <a:rPr lang="en-US" dirty="0" smtClean="0">
                <a:latin typeface="Helvetica" charset="0"/>
                <a:ea typeface="Helvetica" charset="0"/>
                <a:cs typeface="Helvetica" charset="0"/>
              </a:rPr>
              <a:t>tweets talking about politics</a:t>
            </a:r>
          </a:p>
          <a:p>
            <a:pPr lvl="1"/>
            <a:r>
              <a:rPr lang="en-US" dirty="0" smtClean="0">
                <a:latin typeface="Helvetica" charset="0"/>
                <a:ea typeface="Helvetica" charset="0"/>
                <a:cs typeface="Helvetica" charset="0"/>
              </a:rPr>
              <a:t>political-oriented lists (and others)</a:t>
            </a:r>
          </a:p>
          <a:p>
            <a:pPr lvl="1"/>
            <a:endParaRPr lang="en-US" sz="1200" dirty="0" smtClean="0">
              <a:latin typeface="Helvetica" charset="0"/>
              <a:ea typeface="Helvetica" charset="0"/>
              <a:cs typeface="Helvetica" charset="0"/>
            </a:endParaRPr>
          </a:p>
          <a:p>
            <a:pPr lvl="1"/>
            <a:r>
              <a:rPr lang="en-US" sz="1200" dirty="0" smtClean="0"/>
              <a:t>Q3. Could Q1 and Q2 be used in the design stage of a ‘following back’ recommender system?</a:t>
            </a:r>
          </a:p>
          <a:p>
            <a:pPr lvl="1"/>
            <a:endParaRPr lang="es-ES" dirty="0" smtClean="0">
              <a:latin typeface="Helvetica" charset="0"/>
              <a:ea typeface="Helvetica" charset="0"/>
              <a:cs typeface="Helvetica" charset="0"/>
            </a:endParaRPr>
          </a:p>
          <a:p>
            <a:endParaRPr lang="en-US" dirty="0" smtClean="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4233909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Varies from person to person</a:t>
            </a:r>
          </a:p>
          <a:p>
            <a:pPr marL="228600" indent="-228600">
              <a:buAutoNum type="arabicPeriod"/>
            </a:pPr>
            <a:r>
              <a:rPr lang="en-US" baseline="0" dirty="0" smtClean="0"/>
              <a:t>Reasons of difficulty to define </a:t>
            </a:r>
            <a:r>
              <a:rPr lang="en-US" baseline="0" dirty="0" err="1" smtClean="0"/>
              <a:t>DoIP</a:t>
            </a:r>
            <a:endParaRPr lang="en-US" baseline="0" dirty="0" smtClean="0"/>
          </a:p>
          <a:p>
            <a:pPr marL="228600" indent="-228600">
              <a:buAutoNum type="arabicPeriod"/>
            </a:pPr>
            <a:r>
              <a:rPr lang="en-US" baseline="0" dirty="0" smtClean="0"/>
              <a:t>Advantages of defining </a:t>
            </a:r>
            <a:r>
              <a:rPr lang="en-US" baseline="0" dirty="0" err="1" smtClean="0"/>
              <a:t>DoIP</a:t>
            </a:r>
            <a:r>
              <a:rPr lang="en-US" baseline="0" dirty="0" smtClean="0"/>
              <a:t> for a user</a:t>
            </a:r>
          </a:p>
          <a:p>
            <a:pPr marL="228600" indent="-228600">
              <a:buAutoNum type="arabicPeriod"/>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E479620-EB7F-4F22-A677-88BB17E8A46C}" type="slidenum">
              <a:rPr lang="es-ES" smtClean="0"/>
              <a:t>28</a:t>
            </a:fld>
            <a:endParaRPr lang="es-ES"/>
          </a:p>
        </p:txBody>
      </p:sp>
    </p:spTree>
    <p:extLst>
      <p:ext uri="{BB962C8B-B14F-4D97-AF65-F5344CB8AC3E}">
        <p14:creationId xmlns:p14="http://schemas.microsoft.com/office/powerpoint/2010/main" val="19589051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Method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Correlation of the users' </a:t>
            </a:r>
            <a:r>
              <a:rPr lang="en-US" dirty="0" err="1" smtClean="0"/>
              <a:t>DoIP</a:t>
            </a:r>
            <a:r>
              <a:rPr lang="en-US" dirty="0" smtClean="0"/>
              <a:t> facing their Twitter friends' </a:t>
            </a:r>
            <a:r>
              <a:rPr lang="en-US" dirty="0" err="1" smtClean="0"/>
              <a:t>DoIP</a:t>
            </a:r>
            <a:r>
              <a:rPr lang="en-US" dirty="0" smtClean="0"/>
              <a:t> which can be further applied to design “following back” recommendations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Experiments on real data in the context of politics in Ecuador show the effectiveness of our approach in identifying the </a:t>
            </a:r>
            <a:r>
              <a:rPr lang="en-US" dirty="0" err="1" smtClean="0"/>
              <a:t>DoIP</a:t>
            </a:r>
            <a:r>
              <a:rPr lang="en-US" dirty="0" smtClean="0"/>
              <a:t> of Twitter citizens and the positive association of it with their friends'.</a:t>
            </a:r>
            <a:endParaRPr lang="es-E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indent="-228600">
              <a:buAutoNum type="arabicPeriod"/>
            </a:pP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E479620-EB7F-4F22-A677-88BB17E8A46C}" type="slidenum">
              <a:rPr lang="es-ES" smtClean="0"/>
              <a:t>30</a:t>
            </a:fld>
            <a:endParaRPr lang="es-ES"/>
          </a:p>
        </p:txBody>
      </p:sp>
    </p:spTree>
    <p:extLst>
      <p:ext uri="{BB962C8B-B14F-4D97-AF65-F5344CB8AC3E}">
        <p14:creationId xmlns:p14="http://schemas.microsoft.com/office/powerpoint/2010/main" val="13231842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smtClean="0"/>
              <a:t>Method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Correlation of the users' </a:t>
            </a:r>
            <a:r>
              <a:rPr lang="en-US" dirty="0" err="1" smtClean="0"/>
              <a:t>DoIP</a:t>
            </a:r>
            <a:r>
              <a:rPr lang="en-US" dirty="0" smtClean="0"/>
              <a:t> facing their Twitter friends' </a:t>
            </a:r>
            <a:r>
              <a:rPr lang="en-US" dirty="0" err="1" smtClean="0"/>
              <a:t>DoIP</a:t>
            </a:r>
            <a:r>
              <a:rPr lang="en-US" dirty="0" smtClean="0"/>
              <a:t> which can be further applied to design “following back” recommendations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Experiments on real data in the context of politics in Ecuador show the effectiveness of our approach in identifying the </a:t>
            </a:r>
            <a:r>
              <a:rPr lang="en-US" dirty="0" err="1" smtClean="0"/>
              <a:t>DoIP</a:t>
            </a:r>
            <a:r>
              <a:rPr lang="en-US" dirty="0" smtClean="0"/>
              <a:t> of Twitter citizens and the positive association of it with their friends'.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i="1" dirty="0" smtClean="0">
                <a:latin typeface="Helvetica" charset="0"/>
                <a:ea typeface="Helvetica" charset="0"/>
                <a:cs typeface="Helvetica" charset="0"/>
              </a:rPr>
              <a:t>“friend” </a:t>
            </a:r>
            <a:r>
              <a:rPr lang="en-US" sz="1200" dirty="0" smtClean="0">
                <a:latin typeface="Helvetica" charset="0"/>
                <a:ea typeface="Helvetica" charset="0"/>
                <a:cs typeface="Helvetica" charset="0"/>
              </a:rPr>
              <a:t>denotes bidirectional or mutual relationship between two Twitter users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s-E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indent="-228600">
              <a:buAutoNum type="arabicPeriod"/>
            </a:pP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15199486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Text Modeling. A corpus of tweets is employed to build a model with the word2vec training algorithms. The model generates a vector representation of the corpus'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Calculation of </a:t>
            </a:r>
            <a:r>
              <a:rPr lang="en-US" dirty="0" err="1" smtClean="0"/>
              <a:t>DoIP</a:t>
            </a:r>
            <a:r>
              <a:rPr lang="en-US" dirty="0" smtClean="0"/>
              <a:t> of Twitter Users. Tweets of citizens are converted into vectors by using the model so that we can apply the proposed method and measure in which extent they are interested in politics.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The association of users' </a:t>
            </a:r>
            <a:r>
              <a:rPr lang="en-US" dirty="0" err="1" smtClean="0"/>
              <a:t>DoIP</a:t>
            </a:r>
            <a:r>
              <a:rPr lang="en-US" dirty="0" smtClean="0"/>
              <a:t> to the </a:t>
            </a:r>
            <a:r>
              <a:rPr lang="en-US" dirty="0" err="1" smtClean="0"/>
              <a:t>DoIP</a:t>
            </a:r>
            <a:r>
              <a:rPr lang="en-US" dirty="0" smtClean="0"/>
              <a:t> of their Twitter friends can be further used to build a following back recommender system. Depending on the amount of tweets in the context of politics published by the user, we can define to what extent he/she is interested in this topic. This users characterization may be useful when modeling their political profile and then determining if a recent follower is significant to be followed back.</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17805505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charset="0"/>
                <a:ea typeface="Helvetica" charset="0"/>
                <a:cs typeface="Helvetica" charset="0"/>
              </a:rPr>
              <a:t>It is well known that friends share some similar interests. This assumption was verified by finding the correlation between digital citizens' </a:t>
            </a:r>
            <a:r>
              <a:rPr lang="en-US" dirty="0" err="1" smtClean="0">
                <a:latin typeface="Helvetica" charset="0"/>
                <a:ea typeface="Helvetica" charset="0"/>
                <a:cs typeface="Helvetica" charset="0"/>
              </a:rPr>
              <a:t>DoIP</a:t>
            </a:r>
            <a:r>
              <a:rPr lang="en-US" dirty="0" smtClean="0">
                <a:latin typeface="Helvetica" charset="0"/>
                <a:ea typeface="Helvetica" charset="0"/>
                <a:cs typeface="Helvetica" charset="0"/>
              </a:rPr>
              <a:t> and their friends’.</a:t>
            </a:r>
            <a:endParaRPr lang="es-ES" dirty="0" smtClean="0">
              <a:latin typeface="Helvetica" charset="0"/>
              <a:ea typeface="Helvetica" charset="0"/>
              <a:cs typeface="Helvetica" charset="0"/>
            </a:endParaRPr>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35</a:t>
            </a:fld>
            <a:endParaRPr lang="en-US"/>
          </a:p>
        </p:txBody>
      </p:sp>
    </p:spTree>
    <p:extLst>
      <p:ext uri="{BB962C8B-B14F-4D97-AF65-F5344CB8AC3E}">
        <p14:creationId xmlns:p14="http://schemas.microsoft.com/office/powerpoint/2010/main" val="19937700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4999234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a:t>
            </a:fld>
            <a:endParaRPr lang="en-US"/>
          </a:p>
        </p:txBody>
      </p:sp>
    </p:spTree>
    <p:extLst>
      <p:ext uri="{BB962C8B-B14F-4D97-AF65-F5344CB8AC3E}">
        <p14:creationId xmlns:p14="http://schemas.microsoft.com/office/powerpoint/2010/main" val="12090482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Want a washing machine? In 1950 you had two choices at the local Sears: the standard model for $55 or the deluxe for $95.</a:t>
            </a:r>
          </a:p>
          <a:p>
            <a:r>
              <a:rPr lang="en-US" dirty="0" smtClean="0"/>
              <a:t>Welcome to the 21st century In the 21st century those limited choices are a thing of the past. I want to buy some music? iTunes has some 11 million tracks to choose from. 11 million! They have sold 16 billion tracks as of October 2011. I need more choices? I can go to Spotify which has over 15 million songs. I want to buy a book? Amazon has over 2 million titles to chose from.</a:t>
            </a:r>
          </a:p>
          <a:p>
            <a:r>
              <a:rPr lang="en-US" dirty="0" smtClean="0"/>
              <a:t>I want to buy a laptop? When I type in laptop into the Amazon search box I get 3,811 results I type in rice cooker and get over 1,000 possibilities. </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Finding Relevant Stuff  The problem is finding relevant stuff. Amid all those 11 million tracks on iTunes, there are probably quite a number that I will absolutely love, but how do I find them. I want to watch a streaming movie from Netflix tonight, what should I watch. I want to download a movie using P2P, but which movie. And the problem is getting worse. Every minute terabytes of media are added to the net. Every minute 100 new files are available on </a:t>
            </a:r>
            <a:r>
              <a:rPr lang="en-US" dirty="0" err="1" smtClean="0"/>
              <a:t>usenet</a:t>
            </a:r>
            <a:r>
              <a:rPr lang="en-US" dirty="0" smtClean="0"/>
              <a:t>. Every minute 24 hours of video is uploaded to YouTube. Every hour 180 new books are published. Every day there are more and more options of stuff to buy in the real world. It gets more and more difficult to find the relevant stuff in this ocean of possibilities. </a:t>
            </a:r>
          </a:p>
          <a:p>
            <a:endParaRPr lang="en-US" dirty="0" smtClean="0"/>
          </a:p>
          <a:p>
            <a:endParaRPr lang="en-US" dirty="0" smtClean="0"/>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8</a:t>
            </a:fld>
            <a:endParaRPr lang="en-US"/>
          </a:p>
        </p:txBody>
      </p:sp>
    </p:spTree>
    <p:extLst>
      <p:ext uri="{BB962C8B-B14F-4D97-AF65-F5344CB8AC3E}">
        <p14:creationId xmlns:p14="http://schemas.microsoft.com/office/powerpoint/2010/main" val="1525468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People are good at </a:t>
            </a:r>
            <a:r>
              <a:rPr lang="en-US" b="1" dirty="0" smtClean="0"/>
              <a:t>making models </a:t>
            </a:r>
            <a:r>
              <a:rPr lang="en-US" dirty="0" smtClean="0"/>
              <a:t>of friends and making predictions.</a:t>
            </a:r>
          </a:p>
          <a:p>
            <a:endParaRPr lang="en-US" dirty="0" smtClean="0"/>
          </a:p>
          <a:p>
            <a:r>
              <a:rPr lang="en-US" dirty="0" smtClean="0"/>
              <a:t>However, Data mining expands this ability and enables us to handle </a:t>
            </a:r>
            <a:r>
              <a:rPr lang="en-US" b="1" dirty="0" smtClean="0"/>
              <a:t>large</a:t>
            </a:r>
            <a:r>
              <a:rPr lang="en-US" dirty="0" smtClean="0"/>
              <a:t> quantities of information. </a:t>
            </a:r>
          </a:p>
          <a:p>
            <a:endParaRPr lang="en-US" dirty="0" smtClean="0"/>
          </a:p>
          <a:p>
            <a:r>
              <a:rPr lang="en-US" dirty="0" smtClean="0"/>
              <a:t>system that aims at personalization. Thus, the system has to create models of the users by employing their available data: their social ties or connections, explicit ratings (likes, reviews, star evaluations, among others), content that they share, contextual signals, implicit feedback (clicks, searches, bookmarks, etc.), and so on</a:t>
            </a:r>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1156869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People are good at </a:t>
            </a:r>
            <a:r>
              <a:rPr lang="en-US" b="1" dirty="0" smtClean="0"/>
              <a:t>making models </a:t>
            </a:r>
            <a:r>
              <a:rPr lang="en-US" dirty="0" smtClean="0"/>
              <a:t>of friends and making predictions.</a:t>
            </a:r>
          </a:p>
          <a:p>
            <a:endParaRPr lang="en-US" dirty="0" smtClean="0"/>
          </a:p>
          <a:p>
            <a:r>
              <a:rPr lang="en-US" dirty="0" smtClean="0"/>
              <a:t>However, Data mining expands this ability and enables us to handle </a:t>
            </a:r>
            <a:r>
              <a:rPr lang="en-US" b="1" dirty="0" smtClean="0"/>
              <a:t>large</a:t>
            </a:r>
            <a:r>
              <a:rPr lang="en-US" dirty="0" smtClean="0"/>
              <a:t> quantities of information. </a:t>
            </a:r>
          </a:p>
          <a:p>
            <a:endParaRPr lang="en-US" dirty="0" smtClean="0"/>
          </a:p>
          <a:p>
            <a:r>
              <a:rPr lang="en-US" dirty="0" smtClean="0"/>
              <a:t>system that aims at personalization. Thus, the system has to create models of the users by employing their available data: their social ties or connections, explicit ratings (likes, reviews, star evaluations, among others), content that they share, contextual signals, implicit feedback (clicks, searches, bookmarks, etc.), and so on</a:t>
            </a:r>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13178519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Mining the Social Web has favored new forms of recommendations.</a:t>
            </a:r>
          </a:p>
          <a:p>
            <a:r>
              <a:rPr lang="en-US" sz="1200" b="0" i="0" u="none" strike="noStrike" kern="1200" baseline="0" dirty="0" smtClean="0">
                <a:solidFill>
                  <a:schemeClr val="tx1"/>
                </a:solidFill>
                <a:latin typeface="+mn-lt"/>
                <a:ea typeface="+mn-ea"/>
                <a:cs typeface="+mn-cs"/>
              </a:rPr>
              <a:t>For example, diverse social entities like hashtags, people to follow, trends,</a:t>
            </a:r>
          </a:p>
          <a:p>
            <a:r>
              <a:rPr lang="en-US" sz="1200" b="0" i="0" u="none" strike="noStrike" kern="1200" baseline="0" dirty="0" smtClean="0">
                <a:solidFill>
                  <a:schemeClr val="tx1"/>
                </a:solidFill>
                <a:latin typeface="+mn-lt"/>
                <a:ea typeface="+mn-ea"/>
                <a:cs typeface="+mn-cs"/>
              </a:rPr>
              <a:t>groups to subscribe to, content, events to attend, multimedia, URLs to be</a:t>
            </a:r>
          </a:p>
          <a:p>
            <a:r>
              <a:rPr lang="en-US" sz="1200" b="0" i="0" u="none" strike="noStrike" kern="1200" baseline="0" dirty="0" smtClean="0">
                <a:solidFill>
                  <a:schemeClr val="tx1"/>
                </a:solidFill>
                <a:latin typeface="+mn-lt"/>
                <a:ea typeface="+mn-ea"/>
                <a:cs typeface="+mn-cs"/>
              </a:rPr>
              <a:t>added in posts as well as emoticons, etc., are suggested for the users. As a</a:t>
            </a:r>
          </a:p>
          <a:p>
            <a:r>
              <a:rPr lang="en-US" sz="1200" b="0" i="0" u="none" strike="noStrike" kern="1200" baseline="0" dirty="0" smtClean="0">
                <a:solidFill>
                  <a:schemeClr val="tx1"/>
                </a:solidFill>
                <a:latin typeface="+mn-lt"/>
                <a:ea typeface="+mn-ea"/>
                <a:cs typeface="+mn-cs"/>
              </a:rPr>
              <a:t>consequence, the expectations of the users have risen regarding the ability</a:t>
            </a:r>
          </a:p>
          <a:p>
            <a:r>
              <a:rPr lang="en-US" sz="1200" b="0" i="0" u="none" strike="noStrike" kern="1200" baseline="0" dirty="0" smtClean="0">
                <a:solidFill>
                  <a:schemeClr val="tx1"/>
                </a:solidFill>
                <a:latin typeface="+mn-lt"/>
                <a:ea typeface="+mn-ea"/>
                <a:cs typeface="+mn-cs"/>
              </a:rPr>
              <a:t>of such systems to present them with relevant, consistent and up-to-date</a:t>
            </a:r>
          </a:p>
          <a:p>
            <a:r>
              <a:rPr lang="en-US" sz="1200" b="0" i="0" u="none" strike="noStrike" kern="1200" baseline="0" dirty="0" smtClean="0">
                <a:solidFill>
                  <a:schemeClr val="tx1"/>
                </a:solidFill>
                <a:latin typeface="+mn-lt"/>
                <a:ea typeface="+mn-ea"/>
                <a:cs typeface="+mn-cs"/>
              </a:rPr>
              <a:t>information. Then, the need of implementing systems that build models</a:t>
            </a:r>
          </a:p>
          <a:p>
            <a:r>
              <a:rPr lang="en-US" sz="1200" b="0" i="0" u="none" strike="noStrike" kern="1200" baseline="0" dirty="0" smtClean="0">
                <a:solidFill>
                  <a:schemeClr val="tx1"/>
                </a:solidFill>
                <a:latin typeface="+mn-lt"/>
                <a:ea typeface="+mn-ea"/>
                <a:cs typeface="+mn-cs"/>
              </a:rPr>
              <a:t>to understand the users’ interests remains.</a:t>
            </a:r>
          </a:p>
          <a:p>
            <a:r>
              <a:rPr lang="en-US" sz="1200" b="0" i="0" u="none" strike="noStrike" kern="1200" baseline="0" dirty="0" smtClean="0">
                <a:solidFill>
                  <a:schemeClr val="tx1"/>
                </a:solidFill>
                <a:latin typeface="+mn-lt"/>
                <a:ea typeface="+mn-ea"/>
                <a:cs typeface="+mn-cs"/>
              </a:rPr>
              <a:t>Social media users profiling has become of interest in many fields:</a:t>
            </a:r>
          </a:p>
          <a:p>
            <a:r>
              <a:rPr lang="en-US" sz="1200" b="0" i="0" u="none" strike="noStrike" kern="1200" baseline="0" dirty="0" smtClean="0">
                <a:solidFill>
                  <a:schemeClr val="tx1"/>
                </a:solidFill>
                <a:latin typeface="+mn-lt"/>
                <a:ea typeface="+mn-ea"/>
                <a:cs typeface="+mn-cs"/>
              </a:rPr>
              <a:t>marketing, communication, job recruitment, e-democracy, among others.</a:t>
            </a:r>
          </a:p>
          <a:p>
            <a:r>
              <a:rPr lang="en-US" sz="1200" b="0" i="0" u="none" strike="noStrike" kern="1200" baseline="0" dirty="0" smtClean="0">
                <a:solidFill>
                  <a:schemeClr val="tx1"/>
                </a:solidFill>
                <a:latin typeface="+mn-lt"/>
                <a:ea typeface="+mn-ea"/>
                <a:cs typeface="+mn-cs"/>
              </a:rPr>
              <a:t>This thesis covers different approaches to model the users preferences and</a:t>
            </a:r>
          </a:p>
          <a:p>
            <a:r>
              <a:rPr lang="en-US" sz="1200" b="0" i="0" u="none" strike="noStrike" kern="1200" baseline="0" dirty="0" smtClean="0">
                <a:solidFill>
                  <a:schemeClr val="tx1"/>
                </a:solidFill>
                <a:latin typeface="+mn-lt"/>
                <a:ea typeface="+mn-ea"/>
                <a:cs typeface="+mn-cs"/>
              </a:rPr>
              <a:t>our methods can be applied in diverse domains. Specifically, some of our</a:t>
            </a:r>
          </a:p>
          <a:p>
            <a:r>
              <a:rPr lang="en-US" sz="1200" b="0" i="0" u="none" strike="noStrike" kern="1200" baseline="0" dirty="0" smtClean="0">
                <a:solidFill>
                  <a:schemeClr val="tx1"/>
                </a:solidFill>
                <a:latin typeface="+mn-lt"/>
                <a:ea typeface="+mn-ea"/>
                <a:cs typeface="+mn-cs"/>
              </a:rPr>
              <a:t>approaches contribute in politics, which is one of the fields most affected</a:t>
            </a:r>
          </a:p>
          <a:p>
            <a:r>
              <a:rPr lang="en-US" sz="1200" b="0" i="0" u="none" strike="noStrike" kern="1200" baseline="0" dirty="0" smtClean="0">
                <a:solidFill>
                  <a:schemeClr val="tx1"/>
                </a:solidFill>
                <a:latin typeface="+mn-lt"/>
                <a:ea typeface="+mn-ea"/>
                <a:cs typeface="+mn-cs"/>
              </a:rPr>
              <a:t>by the use of OSNs.</a:t>
            </a:r>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53053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identification of users’</a:t>
            </a:r>
          </a:p>
          <a:p>
            <a:r>
              <a:rPr lang="en-US" dirty="0" smtClean="0"/>
              <a:t>implicit topic preferences by analyzing the content categories they tend</a:t>
            </a:r>
          </a:p>
          <a:p>
            <a:r>
              <a:rPr lang="en-US" dirty="0" smtClean="0"/>
              <a:t>to post on Twitter</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the light of the massive digital information people are exposed to, they show interest in diverse topics to a greater or lesser extent. Quantifying a user's degree of interest in certain content, measuring its correlation with his/her preference for another kind of information, finding patterns between preferences for categories, and clustering similar users to detect changes in society (or model different kinds of citizen groups) are all challenging issues, especially in OSNs where the user interests are not static.</a:t>
            </a:r>
            <a:endParaRPr lang="es-ES_tradnl"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analysis</a:t>
            </a:r>
            <a:r>
              <a:rPr lang="es-ES_tradnl" sz="1200" kern="1200" dirty="0" smtClean="0">
                <a:solidFill>
                  <a:schemeClr val="tx1"/>
                </a:solidFill>
                <a:effectLst/>
                <a:latin typeface="+mn-lt"/>
                <a:ea typeface="+mn-ea"/>
                <a:cs typeface="+mn-cs"/>
              </a:rPr>
              <a:t> of social media data </a:t>
            </a:r>
            <a:r>
              <a:rPr lang="es-ES_tradnl" sz="1200" kern="1200" dirty="0" err="1" smtClean="0">
                <a:solidFill>
                  <a:schemeClr val="tx1"/>
                </a:solidFill>
                <a:effectLst/>
                <a:latin typeface="+mn-lt"/>
                <a:ea typeface="+mn-ea"/>
                <a:cs typeface="+mn-cs"/>
              </a:rPr>
              <a:t>by</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private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corporations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well</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established</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where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gathering</a:t>
            </a:r>
            <a:r>
              <a:rPr lang="es-ES_tradnl" sz="1200" kern="1200" dirty="0" smtClean="0">
                <a:solidFill>
                  <a:schemeClr val="tx1"/>
                </a:solidFill>
                <a:effectLst/>
                <a:latin typeface="+mn-lt"/>
                <a:ea typeface="+mn-ea"/>
                <a:cs typeface="+mn-cs"/>
              </a:rPr>
              <a:t> and </a:t>
            </a:r>
            <a:r>
              <a:rPr lang="es-ES_tradnl" sz="1200" kern="1200" dirty="0" err="1" smtClean="0">
                <a:solidFill>
                  <a:schemeClr val="tx1"/>
                </a:solidFill>
                <a:effectLst/>
                <a:latin typeface="+mn-lt"/>
                <a:ea typeface="+mn-ea"/>
                <a:cs typeface="+mn-cs"/>
              </a:rPr>
              <a:t>analysis</a:t>
            </a:r>
            <a:r>
              <a:rPr lang="es-ES_tradnl" sz="1200" kern="1200" dirty="0" smtClean="0">
                <a:solidFill>
                  <a:schemeClr val="tx1"/>
                </a:solidFill>
                <a:effectLst/>
                <a:latin typeface="+mn-lt"/>
                <a:ea typeface="+mn-ea"/>
                <a:cs typeface="+mn-cs"/>
              </a:rPr>
              <a:t> of data </a:t>
            </a:r>
            <a:r>
              <a:rPr lang="es-ES_tradnl" sz="1200" kern="1200" dirty="0" err="1" smtClean="0">
                <a:solidFill>
                  <a:schemeClr val="tx1"/>
                </a:solidFill>
                <a:effectLst/>
                <a:latin typeface="+mn-lt"/>
                <a:ea typeface="+mn-ea"/>
                <a:cs typeface="+mn-cs"/>
              </a:rPr>
              <a:t>about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consumers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for</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advertising</a:t>
            </a:r>
            <a:r>
              <a:rPr lang="es-ES_tradnl" sz="1200" kern="1200" dirty="0" smtClean="0">
                <a:solidFill>
                  <a:schemeClr val="tx1"/>
                </a:solidFill>
                <a:effectLst/>
                <a:latin typeface="+mn-lt"/>
                <a:ea typeface="+mn-ea"/>
                <a:cs typeface="+mn-cs"/>
              </a:rPr>
              <a:t> and </a:t>
            </a:r>
            <a:r>
              <a:rPr lang="es-ES_tradnl" sz="1200" kern="1200" dirty="0" err="1" smtClean="0">
                <a:solidFill>
                  <a:schemeClr val="tx1"/>
                </a:solidFill>
                <a:effectLst/>
                <a:latin typeface="+mn-lt"/>
                <a:ea typeface="+mn-ea"/>
                <a:cs typeface="+mn-cs"/>
              </a:rPr>
              <a:t>other</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purposes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critical</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commercial</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success</a:t>
            </a:r>
            <a:r>
              <a:rPr lang="es-ES_tradnl" sz="1200" kern="1200" dirty="0" smtClean="0">
                <a:solidFill>
                  <a:schemeClr val="tx1"/>
                </a:solidFill>
                <a:effectLst/>
                <a:latin typeface="+mn-lt"/>
                <a:ea typeface="+mn-ea"/>
                <a:cs typeface="+mn-cs"/>
              </a:rPr>
              <a:t> [1]. Social media </a:t>
            </a:r>
            <a:r>
              <a:rPr lang="es-ES_tradnl" sz="1200" kern="1200" dirty="0" err="1" smtClean="0">
                <a:solidFill>
                  <a:schemeClr val="tx1"/>
                </a:solidFill>
                <a:effectLst/>
                <a:latin typeface="+mn-lt"/>
                <a:ea typeface="+mn-ea"/>
                <a:cs typeface="+mn-cs"/>
              </a:rPr>
              <a:t>analytics</a:t>
            </a:r>
            <a:r>
              <a:rPr lang="es-ES_tradnl" sz="1200" kern="1200" dirty="0" smtClean="0">
                <a:solidFill>
                  <a:schemeClr val="tx1"/>
                </a:solidFill>
                <a:effectLst/>
                <a:latin typeface="+mn-lt"/>
                <a:ea typeface="+mn-ea"/>
                <a:cs typeface="+mn-cs"/>
              </a:rPr>
              <a:t> are </a:t>
            </a:r>
            <a:r>
              <a:rPr lang="es-ES_tradnl" sz="1200" kern="1200" dirty="0" err="1" smtClean="0">
                <a:solidFill>
                  <a:schemeClr val="tx1"/>
                </a:solidFill>
                <a:effectLst/>
                <a:latin typeface="+mn-lt"/>
                <a:ea typeface="+mn-ea"/>
                <a:cs typeface="+mn-cs"/>
              </a:rPr>
              <a:t>also</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being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debated</a:t>
            </a:r>
            <a:r>
              <a:rPr lang="es-ES_tradnl" sz="1200" kern="1200" dirty="0" smtClean="0">
                <a:solidFill>
                  <a:schemeClr val="tx1"/>
                </a:solidFill>
                <a:effectLst/>
                <a:latin typeface="+mn-lt"/>
                <a:ea typeface="+mn-ea"/>
                <a:cs typeface="+mn-cs"/>
              </a:rPr>
              <a:t> in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social </a:t>
            </a:r>
            <a:r>
              <a:rPr lang="es-ES_tradnl" sz="1200" kern="1200" dirty="0" err="1" smtClean="0">
                <a:solidFill>
                  <a:schemeClr val="tx1"/>
                </a:solidFill>
                <a:effectLst/>
                <a:latin typeface="+mn-lt"/>
                <a:ea typeface="+mn-ea"/>
                <a:cs typeface="+mn-cs"/>
              </a:rPr>
              <a:t>sciences</a:t>
            </a:r>
            <a:r>
              <a:rPr lang="es-ES_tradnl" sz="1200" kern="1200" dirty="0" smtClean="0">
                <a:solidFill>
                  <a:schemeClr val="tx1"/>
                </a:solidFill>
                <a:effectLst/>
                <a:latin typeface="+mn-lt"/>
                <a:ea typeface="+mn-ea"/>
                <a:cs typeface="+mn-cs"/>
              </a:rPr>
              <a:t> as a </a:t>
            </a:r>
            <a:r>
              <a:rPr lang="es-ES_tradnl" sz="1200" kern="1200" dirty="0" err="1" smtClean="0">
                <a:solidFill>
                  <a:schemeClr val="tx1"/>
                </a:solidFill>
                <a:effectLst/>
                <a:latin typeface="+mn-lt"/>
                <a:ea typeface="+mn-ea"/>
                <a:cs typeface="+mn-cs"/>
              </a:rPr>
              <a:t>means</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analyse</a:t>
            </a:r>
            <a:r>
              <a:rPr lang="es-ES_tradnl" sz="1200" kern="1200" dirty="0" smtClean="0">
                <a:solidFill>
                  <a:schemeClr val="tx1"/>
                </a:solidFill>
                <a:effectLst/>
                <a:latin typeface="+mn-lt"/>
                <a:ea typeface="+mn-ea"/>
                <a:cs typeface="+mn-cs"/>
              </a:rPr>
              <a:t> social </a:t>
            </a:r>
            <a:r>
              <a:rPr lang="es-ES_tradnl" sz="1200" kern="1200" dirty="0" err="1" smtClean="0">
                <a:solidFill>
                  <a:schemeClr val="tx1"/>
                </a:solidFill>
                <a:effectLst/>
                <a:latin typeface="+mn-lt"/>
                <a:ea typeface="+mn-ea"/>
                <a:cs typeface="+mn-cs"/>
              </a:rPr>
              <a:t>processes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relationships</a:t>
            </a:r>
            <a:r>
              <a:rPr lang="es-ES_tradnl" sz="1200" kern="1200" dirty="0" smtClean="0">
                <a:solidFill>
                  <a:schemeClr val="tx1"/>
                </a:solidFill>
                <a:effectLst/>
                <a:latin typeface="+mn-lt"/>
                <a:ea typeface="+mn-ea"/>
                <a:cs typeface="+mn-cs"/>
              </a:rPr>
              <a:t>, and </a:t>
            </a:r>
            <a:r>
              <a:rPr lang="es-ES_tradnl" sz="1200" kern="1200" dirty="0" err="1" smtClean="0">
                <a:solidFill>
                  <a:schemeClr val="tx1"/>
                </a:solidFill>
                <a:effectLst/>
                <a:latin typeface="+mn-lt"/>
                <a:ea typeface="+mn-ea"/>
                <a:cs typeface="+mn-cs"/>
              </a:rPr>
              <a:t>behaviour</a:t>
            </a:r>
            <a:r>
              <a:rPr lang="es-ES_tradnl" sz="1200" kern="1200" dirty="0" smtClean="0">
                <a:solidFill>
                  <a:schemeClr val="tx1"/>
                </a:solidFill>
                <a:effectLst/>
                <a:latin typeface="+mn-lt"/>
                <a:ea typeface="+mn-ea"/>
                <a:cs typeface="+mn-cs"/>
              </a:rPr>
              <a:t> [19, 30, 31].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err="1" smtClean="0">
                <a:solidFill>
                  <a:schemeClr val="tx1"/>
                </a:solidFill>
                <a:effectLst/>
                <a:latin typeface="+mn-lt"/>
                <a:ea typeface="+mn-ea"/>
                <a:cs typeface="+mn-cs"/>
              </a:rPr>
              <a:t>There's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going</a:t>
            </a:r>
            <a:r>
              <a:rPr lang="es-ES_tradnl" sz="1200" kern="1200" dirty="0" smtClean="0">
                <a:solidFill>
                  <a:schemeClr val="tx1"/>
                </a:solidFill>
                <a:effectLst/>
                <a:latin typeface="+mn-lt"/>
                <a:ea typeface="+mn-ea"/>
                <a:cs typeface="+mn-cs"/>
              </a:rPr>
              <a:t> to be a </a:t>
            </a:r>
            <a:r>
              <a:rPr lang="es-ES_tradnl" sz="1200" kern="1200" dirty="0" err="1" smtClean="0">
                <a:solidFill>
                  <a:schemeClr val="tx1"/>
                </a:solidFill>
                <a:effectLst/>
                <a:latin typeface="+mn-lt"/>
                <a:ea typeface="+mn-ea"/>
                <a:cs typeface="+mn-cs"/>
              </a:rPr>
              <a:t>huge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growth</a:t>
            </a:r>
            <a:r>
              <a:rPr lang="es-ES_tradnl" sz="1200" kern="1200" dirty="0" smtClean="0">
                <a:solidFill>
                  <a:schemeClr val="tx1"/>
                </a:solidFill>
                <a:effectLst/>
                <a:latin typeface="+mn-lt"/>
                <a:ea typeface="+mn-ea"/>
                <a:cs typeface="+mn-cs"/>
              </a:rPr>
              <a:t> in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amount</a:t>
            </a:r>
            <a:r>
              <a:rPr lang="es-ES_tradnl" sz="1200" kern="1200" dirty="0" smtClean="0">
                <a:solidFill>
                  <a:schemeClr val="tx1"/>
                </a:solidFill>
                <a:effectLst/>
                <a:latin typeface="+mn-lt"/>
                <a:ea typeface="+mn-ea"/>
                <a:cs typeface="+mn-cs"/>
              </a:rPr>
              <a:t> of </a:t>
            </a:r>
            <a:r>
              <a:rPr lang="es-ES_tradnl" sz="1200" kern="1200" dirty="0" err="1" smtClean="0">
                <a:solidFill>
                  <a:schemeClr val="tx1"/>
                </a:solidFill>
                <a:effectLst/>
                <a:latin typeface="+mn-lt"/>
                <a:ea typeface="+mn-ea"/>
                <a:cs typeface="+mn-cs"/>
              </a:rPr>
              <a:t>stuff</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out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there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problem</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with</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having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all</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stuff</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available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finding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stuff</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that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relevant</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us</a:t>
            </a:r>
            <a:r>
              <a:rPr lang="es-ES_tradnl" sz="1200" kern="1200" dirty="0" smtClean="0">
                <a:solidFill>
                  <a:schemeClr val="tx1"/>
                </a:solidFill>
                <a:effectLst/>
                <a:latin typeface="+mn-lt"/>
                <a:ea typeface="+mn-ea"/>
                <a:cs typeface="+mn-cs"/>
              </a:rPr>
              <a:t>. Of </a:t>
            </a:r>
            <a:r>
              <a:rPr lang="es-ES_tradnl" sz="1200" kern="1200" dirty="0" err="1" smtClean="0">
                <a:solidFill>
                  <a:schemeClr val="tx1"/>
                </a:solidFill>
                <a:effectLst/>
                <a:latin typeface="+mn-lt"/>
                <a:ea typeface="+mn-ea"/>
                <a:cs typeface="+mn-cs"/>
              </a:rPr>
              <a:t>all</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movies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out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there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what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movie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should</a:t>
            </a:r>
            <a:r>
              <a:rPr lang="es-ES_tradnl" sz="1200" kern="1200" dirty="0" smtClean="0">
                <a:solidFill>
                  <a:schemeClr val="tx1"/>
                </a:solidFill>
                <a:effectLst/>
                <a:latin typeface="+mn-lt"/>
                <a:ea typeface="+mn-ea"/>
                <a:cs typeface="+mn-cs"/>
              </a:rPr>
              <a:t> I </a:t>
            </a:r>
            <a:r>
              <a:rPr lang="es-ES_tradnl" sz="1200" kern="1200" dirty="0" err="1" smtClean="0">
                <a:solidFill>
                  <a:schemeClr val="tx1"/>
                </a:solidFill>
                <a:effectLst/>
                <a:latin typeface="+mn-lt"/>
                <a:ea typeface="+mn-ea"/>
                <a:cs typeface="+mn-cs"/>
              </a:rPr>
              <a:t>watch</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What's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next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book</a:t>
            </a:r>
            <a:r>
              <a:rPr lang="es-ES_tradnl" sz="1200" kern="1200" dirty="0" smtClean="0">
                <a:solidFill>
                  <a:schemeClr val="tx1"/>
                </a:solidFill>
                <a:effectLst/>
                <a:latin typeface="+mn-lt"/>
                <a:ea typeface="+mn-ea"/>
                <a:cs typeface="+mn-cs"/>
              </a:rPr>
              <a:t> I </a:t>
            </a:r>
            <a:r>
              <a:rPr lang="es-ES_tradnl" sz="1200" kern="1200" dirty="0" err="1" smtClean="0">
                <a:solidFill>
                  <a:schemeClr val="tx1"/>
                </a:solidFill>
                <a:effectLst/>
                <a:latin typeface="+mn-lt"/>
                <a:ea typeface="+mn-ea"/>
                <a:cs typeface="+mn-cs"/>
              </a:rPr>
              <a:t>should</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read</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problem</a:t>
            </a:r>
            <a:r>
              <a:rPr lang="es-ES_tradnl" sz="1200" kern="1200" dirty="0" smtClean="0">
                <a:solidFill>
                  <a:schemeClr val="tx1"/>
                </a:solidFill>
                <a:effectLst/>
                <a:latin typeface="+mn-lt"/>
                <a:ea typeface="+mn-ea"/>
                <a:cs typeface="+mn-cs"/>
              </a:rPr>
              <a:t> of </a:t>
            </a:r>
            <a:r>
              <a:rPr lang="es-ES_tradnl" sz="1200" kern="1200" dirty="0" err="1" smtClean="0">
                <a:solidFill>
                  <a:schemeClr val="tx1"/>
                </a:solidFill>
                <a:effectLst/>
                <a:latin typeface="+mn-lt"/>
                <a:ea typeface="+mn-ea"/>
                <a:cs typeface="+mn-cs"/>
              </a:rPr>
              <a:t>identifying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relevant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stuff</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what</a:t>
            </a:r>
            <a:r>
              <a:rPr lang="es-ES_tradnl" sz="1200" kern="1200" dirty="0" smtClean="0">
                <a:solidFill>
                  <a:schemeClr val="tx1"/>
                </a:solidFill>
                <a:effectLst/>
                <a:latin typeface="+mn-lt"/>
                <a:ea typeface="+mn-ea"/>
                <a:cs typeface="+mn-cs"/>
              </a:rPr>
              <a:t> data </a:t>
            </a:r>
            <a:r>
              <a:rPr lang="es-ES_tradnl" sz="1200" kern="1200" dirty="0" err="1" smtClean="0">
                <a:solidFill>
                  <a:schemeClr val="tx1"/>
                </a:solidFill>
                <a:effectLst/>
                <a:latin typeface="+mn-lt"/>
                <a:ea typeface="+mn-ea"/>
                <a:cs typeface="+mn-cs"/>
              </a:rPr>
              <a:t>mining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about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Most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websites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will</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have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some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component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dealing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with</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finding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stuff</a:t>
            </a:r>
            <a:r>
              <a:rPr lang="es-ES_tradnl" sz="1200" kern="1200" dirty="0" smtClean="0">
                <a:solidFill>
                  <a:schemeClr val="tx1"/>
                </a:solidFill>
                <a:effectLst/>
                <a:latin typeface="+mn-lt"/>
                <a:ea typeface="+mn-ea"/>
                <a:cs typeface="+mn-cs"/>
              </a:rPr>
              <a:t>'. In </a:t>
            </a:r>
            <a:r>
              <a:rPr lang="es-ES_tradnl" sz="1200" kern="1200" dirty="0" err="1" smtClean="0">
                <a:solidFill>
                  <a:schemeClr val="tx1"/>
                </a:solidFill>
                <a:effectLst/>
                <a:latin typeface="+mn-lt"/>
                <a:ea typeface="+mn-ea"/>
                <a:cs typeface="+mn-cs"/>
              </a:rPr>
              <a:t>addition</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movies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music</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books</a:t>
            </a:r>
            <a:r>
              <a:rPr lang="es-ES_tradnl" sz="1200" kern="1200" dirty="0" smtClean="0">
                <a:solidFill>
                  <a:schemeClr val="tx1"/>
                </a:solidFill>
                <a:effectLst/>
                <a:latin typeface="+mn-lt"/>
                <a:ea typeface="+mn-ea"/>
                <a:cs typeface="+mn-cs"/>
              </a:rPr>
              <a:t>, and rice </a:t>
            </a:r>
            <a:r>
              <a:rPr lang="es-ES_tradnl" sz="1200" kern="1200" dirty="0" err="1" smtClean="0">
                <a:solidFill>
                  <a:schemeClr val="tx1"/>
                </a:solidFill>
                <a:effectLst/>
                <a:latin typeface="+mn-lt"/>
                <a:ea typeface="+mn-ea"/>
                <a:cs typeface="+mn-cs"/>
              </a:rPr>
              <a:t>cookers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mentioned</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above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you</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might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want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recommendations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about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what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friends</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follow</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How</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about</a:t>
            </a:r>
            <a:r>
              <a:rPr lang="es-ES_tradnl" sz="1200" kern="1200" dirty="0" smtClean="0">
                <a:solidFill>
                  <a:schemeClr val="tx1"/>
                </a:solidFill>
                <a:effectLst/>
                <a:latin typeface="+mn-lt"/>
                <a:ea typeface="+mn-ea"/>
                <a:cs typeface="+mn-cs"/>
              </a:rPr>
              <a:t> a </a:t>
            </a:r>
            <a:r>
              <a:rPr lang="es-ES_tradnl" sz="1200" kern="1200" dirty="0" err="1" smtClean="0">
                <a:solidFill>
                  <a:schemeClr val="tx1"/>
                </a:solidFill>
                <a:effectLst/>
                <a:latin typeface="+mn-lt"/>
                <a:ea typeface="+mn-ea"/>
                <a:cs typeface="+mn-cs"/>
              </a:rPr>
              <a:t>personalized</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newspaper</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showing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just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news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you</a:t>
            </a:r>
            <a:r>
              <a:rPr lang="es-ES_tradnl" sz="1200" kern="1200" dirty="0" smtClean="0">
                <a:solidFill>
                  <a:schemeClr val="tx1"/>
                </a:solidFill>
                <a:effectLst/>
                <a:latin typeface="+mn-lt"/>
                <a:ea typeface="+mn-ea"/>
                <a:cs typeface="+mn-cs"/>
              </a:rPr>
              <a:t> are </a:t>
            </a:r>
            <a:r>
              <a:rPr lang="es-ES_tradnl" sz="1200" kern="1200" dirty="0" err="1" smtClean="0">
                <a:solidFill>
                  <a:schemeClr val="tx1"/>
                </a:solidFill>
                <a:effectLst/>
                <a:latin typeface="+mn-lt"/>
                <a:ea typeface="+mn-ea"/>
                <a:cs typeface="+mn-cs"/>
              </a:rPr>
              <a:t>most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interested</a:t>
            </a:r>
            <a:r>
              <a:rPr lang="es-ES_tradnl" sz="1200" kern="1200" dirty="0" smtClean="0">
                <a:solidFill>
                  <a:schemeClr val="tx1"/>
                </a:solidFill>
                <a:effectLst/>
                <a:latin typeface="+mn-lt"/>
                <a:ea typeface="+mn-ea"/>
                <a:cs typeface="+mn-cs"/>
              </a:rPr>
              <a:t> in? </a:t>
            </a:r>
            <a:r>
              <a:rPr lang="es-ES_tradnl" sz="1200" kern="1200" dirty="0" err="1" smtClean="0">
                <a:solidFill>
                  <a:schemeClr val="tx1"/>
                </a:solidFill>
                <a:effectLst/>
                <a:latin typeface="+mn-lt"/>
                <a:ea typeface="+mn-ea"/>
                <a:cs typeface="+mn-cs"/>
              </a:rPr>
              <a:t>If</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you</a:t>
            </a:r>
            <a:r>
              <a:rPr lang="es-ES_tradnl" sz="1200" kern="1200" dirty="0" smtClean="0">
                <a:solidFill>
                  <a:schemeClr val="tx1"/>
                </a:solidFill>
                <a:effectLst/>
                <a:latin typeface="+mn-lt"/>
                <a:ea typeface="+mn-ea"/>
                <a:cs typeface="+mn-cs"/>
              </a:rPr>
              <a:t> are a </a:t>
            </a:r>
            <a:r>
              <a:rPr lang="es-ES_tradnl" sz="1200" kern="1200" dirty="0" err="1" smtClean="0">
                <a:solidFill>
                  <a:schemeClr val="tx1"/>
                </a:solidFill>
                <a:effectLst/>
                <a:latin typeface="+mn-lt"/>
                <a:ea typeface="+mn-ea"/>
                <a:cs typeface="+mn-cs"/>
              </a:rPr>
              <a:t>programmer</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particularly</a:t>
            </a:r>
            <a:r>
              <a:rPr lang="es-ES_tradnl" sz="1200" kern="1200" dirty="0" smtClean="0">
                <a:solidFill>
                  <a:schemeClr val="tx1"/>
                </a:solidFill>
                <a:effectLst/>
                <a:latin typeface="+mn-lt"/>
                <a:ea typeface="+mn-ea"/>
                <a:cs typeface="+mn-cs"/>
              </a:rPr>
              <a:t> a web </a:t>
            </a:r>
            <a:r>
              <a:rPr lang="es-ES_tradnl" sz="1200" kern="1200" dirty="0" err="1" smtClean="0">
                <a:solidFill>
                  <a:schemeClr val="tx1"/>
                </a:solidFill>
                <a:effectLst/>
                <a:latin typeface="+mn-lt"/>
                <a:ea typeface="+mn-ea"/>
                <a:cs typeface="+mn-cs"/>
              </a:rPr>
              <a:t>developer</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would</a:t>
            </a:r>
            <a:r>
              <a:rPr lang="es-ES_tradnl" sz="1200" kern="1200" dirty="0" smtClean="0">
                <a:solidFill>
                  <a:schemeClr val="tx1"/>
                </a:solidFill>
                <a:effectLst/>
                <a:latin typeface="+mn-lt"/>
                <a:ea typeface="+mn-ea"/>
                <a:cs typeface="+mn-cs"/>
              </a:rPr>
              <a:t> be </a:t>
            </a:r>
            <a:r>
              <a:rPr lang="es-ES_tradnl" sz="1200" kern="1200" dirty="0" err="1" smtClean="0">
                <a:solidFill>
                  <a:schemeClr val="tx1"/>
                </a:solidFill>
                <a:effectLst/>
                <a:latin typeface="+mn-lt"/>
                <a:ea typeface="+mn-ea"/>
                <a:cs typeface="+mn-cs"/>
              </a:rPr>
              <a:t>useful</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know</a:t>
            </a:r>
            <a:r>
              <a:rPr lang="es-ES_tradnl" sz="1200" kern="1200" dirty="0" smtClean="0">
                <a:solidFill>
                  <a:schemeClr val="tx1"/>
                </a:solidFill>
                <a:effectLst/>
                <a:latin typeface="+mn-lt"/>
                <a:ea typeface="+mn-ea"/>
                <a:cs typeface="+mn-cs"/>
              </a:rPr>
              <a:t> data </a:t>
            </a:r>
            <a:r>
              <a:rPr lang="es-ES_tradnl" sz="1200" kern="1200" dirty="0" err="1" smtClean="0">
                <a:solidFill>
                  <a:schemeClr val="tx1"/>
                </a:solidFill>
                <a:effectLst/>
                <a:latin typeface="+mn-lt"/>
                <a:ea typeface="+mn-ea"/>
                <a:cs typeface="+mn-cs"/>
              </a:rPr>
              <a:t>mining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techniques</a:t>
            </a:r>
            <a:r>
              <a:rPr lang="es-ES_tradnl" sz="1200" kern="1200" dirty="0" smtClean="0">
                <a:solidFill>
                  <a:schemeClr val="tx1"/>
                </a:solidFill>
                <a:effectLst/>
                <a:latin typeface="+mn-lt"/>
                <a:ea typeface="+mn-ea"/>
                <a:cs typeface="+mn-cs"/>
              </a:rPr>
              <a:t>. </a:t>
            </a:r>
            <a:endParaRPr lang="es-ES_tradnl"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smtClean="0"/>
          </a:p>
          <a:p>
            <a:endParaRPr lang="en-US" dirty="0" smtClean="0"/>
          </a:p>
          <a:p>
            <a:endParaRPr lang="en-US" dirty="0" smtClean="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2127596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19/9/19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19/9/19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19/9/19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19/9/19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19/9/19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19/9/19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19/9/19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jpe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30.png"/><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NULL"/><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7.xml"/><Relationship Id="rId2"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241539"/>
            <a:ext cx="4138862" cy="1501602"/>
          </a:xfrm>
        </p:spPr>
        <p:txBody>
          <a:bodyPr>
            <a:normAutofit/>
          </a:bodyPr>
          <a:lstStyle/>
          <a:p>
            <a:pPr algn="ctr"/>
            <a:r>
              <a:rPr lang="en-US" sz="3100" dirty="0" smtClean="0"/>
              <a:t>Universidad </a:t>
            </a:r>
            <a:r>
              <a:rPr lang="en-US" sz="3100" smtClean="0"/>
              <a:t>Casa Grande</a:t>
            </a:r>
            <a:r>
              <a:rPr lang="en-US" sz="3400" dirty="0"/>
              <a:t/>
            </a:r>
            <a:br>
              <a:rPr lang="en-US" sz="3400" dirty="0"/>
            </a:br>
            <a:r>
              <a:rPr lang="es-ES" sz="3200" b="1" dirty="0"/>
              <a:t>Talleres para Docentes</a:t>
            </a:r>
            <a:r>
              <a:rPr lang="es-ES_tradnl" sz="3200" dirty="0"/>
              <a:t/>
            </a:r>
            <a:br>
              <a:rPr lang="es-ES_tradnl" sz="3200" dirty="0"/>
            </a:br>
            <a:endParaRPr lang="es-ES_tradnl" sz="3200" dirty="0"/>
          </a:p>
        </p:txBody>
      </p:sp>
      <p:sp>
        <p:nvSpPr>
          <p:cNvPr id="3" name="Marcador de contenido 2"/>
          <p:cNvSpPr>
            <a:spLocks noGrp="1"/>
          </p:cNvSpPr>
          <p:nvPr>
            <p:ph idx="1"/>
          </p:nvPr>
        </p:nvSpPr>
        <p:spPr>
          <a:xfrm>
            <a:off x="4371927" y="1932317"/>
            <a:ext cx="7668126" cy="2964505"/>
          </a:xfrm>
        </p:spPr>
        <p:txBody>
          <a:bodyPr>
            <a:normAutofit/>
          </a:bodyPr>
          <a:lstStyle/>
          <a:p>
            <a:pPr algn="ctr"/>
            <a:r>
              <a:rPr lang="es-ES" sz="4400" b="1" dirty="0"/>
              <a:t>Analítica de Datos y </a:t>
            </a:r>
            <a:endParaRPr lang="es-ES" sz="4400" b="1" dirty="0" smtClean="0"/>
          </a:p>
          <a:p>
            <a:pPr algn="ctr"/>
            <a:r>
              <a:rPr lang="es-ES" sz="4400" b="1" dirty="0" smtClean="0"/>
              <a:t>Extracción </a:t>
            </a:r>
            <a:r>
              <a:rPr lang="es-ES" sz="4400" b="1" dirty="0"/>
              <a:t>de Conocimiento </a:t>
            </a:r>
            <a:endParaRPr lang="es-ES" sz="4400" b="1" dirty="0" smtClean="0"/>
          </a:p>
          <a:p>
            <a:pPr algn="ctr"/>
            <a:r>
              <a:rPr lang="es-ES" sz="4400" b="1" dirty="0" smtClean="0"/>
              <a:t>para </a:t>
            </a:r>
            <a:r>
              <a:rPr lang="es-ES" sz="4400" b="1" dirty="0"/>
              <a:t>No-</a:t>
            </a:r>
            <a:r>
              <a:rPr lang="es-ES" sz="4400" b="1" dirty="0" err="1"/>
              <a:t>Tech</a:t>
            </a:r>
            <a:r>
              <a:rPr lang="es-ES" sz="4400" b="1" dirty="0"/>
              <a:t> </a:t>
            </a:r>
            <a:r>
              <a:rPr lang="es-ES" sz="4400" b="1" dirty="0" err="1"/>
              <a:t>Academics</a:t>
            </a:r>
            <a:r>
              <a:rPr lang="es-ES_tradnl" sz="4400" dirty="0"/>
              <a:t> </a:t>
            </a:r>
            <a:endParaRPr lang="en-US" sz="4200" dirty="0"/>
          </a:p>
        </p:txBody>
      </p:sp>
      <p:sp>
        <p:nvSpPr>
          <p:cNvPr id="4" name="Marcador de texto 3"/>
          <p:cNvSpPr>
            <a:spLocks noGrp="1"/>
          </p:cNvSpPr>
          <p:nvPr>
            <p:ph type="body" sz="half" idx="2"/>
          </p:nvPr>
        </p:nvSpPr>
        <p:spPr>
          <a:xfrm>
            <a:off x="6657473" y="5630779"/>
            <a:ext cx="3376863" cy="514263"/>
          </a:xfrm>
        </p:spPr>
        <p:txBody>
          <a:bodyPr>
            <a:normAutofit/>
          </a:bodyPr>
          <a:lstStyle/>
          <a:p>
            <a:r>
              <a:rPr lang="en-US" sz="2600" dirty="0" smtClean="0">
                <a:solidFill>
                  <a:schemeClr val="tx1"/>
                </a:solidFill>
              </a:rPr>
              <a:t>Lorena Recalde Ph.D.</a:t>
            </a:r>
            <a:endParaRPr lang="en-US" sz="2600" dirty="0">
              <a:solidFill>
                <a:schemeClr val="tx1"/>
              </a:solidFill>
            </a:endParaRPr>
          </a:p>
        </p:txBody>
      </p:sp>
    </p:spTree>
    <p:extLst>
      <p:ext uri="{BB962C8B-B14F-4D97-AF65-F5344CB8AC3E}">
        <p14:creationId xmlns:p14="http://schemas.microsoft.com/office/powerpoint/2010/main" val="229002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n-US" sz="1600" dirty="0"/>
              <a:t>Introduction </a:t>
            </a:r>
            <a:r>
              <a:rPr lang="en-US" sz="1600" dirty="0" smtClean="0"/>
              <a:t>                                                                                                                                                                                                       </a:t>
            </a:r>
            <a:fld id="{5C8A0B6C-2F0D-9146-B965-5B2E4517E27B}" type="slidenum">
              <a:rPr lang="en-US" sz="1600" smtClean="0"/>
              <a:t>10</a:t>
            </a:fld>
            <a:endParaRPr lang="en-US" sz="1600" dirty="0"/>
          </a:p>
        </p:txBody>
      </p:sp>
      <p:pic>
        <p:nvPicPr>
          <p:cNvPr id="7" name="Imagen 6"/>
          <p:cNvPicPr>
            <a:picLocks noChangeAspect="1"/>
          </p:cNvPicPr>
          <p:nvPr/>
        </p:nvPicPr>
        <p:blipFill>
          <a:blip r:embed="rId3"/>
          <a:stretch>
            <a:fillRect/>
          </a:stretch>
        </p:blipFill>
        <p:spPr>
          <a:xfrm>
            <a:off x="9251574" y="2237070"/>
            <a:ext cx="2032000" cy="1092200"/>
          </a:xfrm>
          <a:prstGeom prst="rect">
            <a:avLst/>
          </a:prstGeom>
        </p:spPr>
      </p:pic>
      <p:pic>
        <p:nvPicPr>
          <p:cNvPr id="8" name="Imagen 7"/>
          <p:cNvPicPr>
            <a:picLocks noChangeAspect="1"/>
          </p:cNvPicPr>
          <p:nvPr/>
        </p:nvPicPr>
        <p:blipFill rotWithShape="1">
          <a:blip r:embed="rId4"/>
          <a:srcRect t="3487" b="1"/>
          <a:stretch/>
        </p:blipFill>
        <p:spPr>
          <a:xfrm>
            <a:off x="8660274" y="4960374"/>
            <a:ext cx="2240972" cy="1375273"/>
          </a:xfrm>
          <a:prstGeom prst="rect">
            <a:avLst/>
          </a:prstGeom>
        </p:spPr>
      </p:pic>
      <p:pic>
        <p:nvPicPr>
          <p:cNvPr id="9" name="Imagen 8"/>
          <p:cNvPicPr>
            <a:picLocks noChangeAspect="1"/>
          </p:cNvPicPr>
          <p:nvPr/>
        </p:nvPicPr>
        <p:blipFill rotWithShape="1">
          <a:blip r:embed="rId5">
            <a:duotone>
              <a:schemeClr val="accent2">
                <a:shade val="45000"/>
                <a:satMod val="135000"/>
              </a:schemeClr>
              <a:prstClr val="white"/>
            </a:duotone>
          </a:blip>
          <a:srcRect r="4921"/>
          <a:stretch/>
        </p:blipFill>
        <p:spPr>
          <a:xfrm>
            <a:off x="8274860" y="3339074"/>
            <a:ext cx="1667162" cy="1530288"/>
          </a:xfrm>
          <a:prstGeom prst="rect">
            <a:avLst/>
          </a:prstGeom>
        </p:spPr>
      </p:pic>
      <p:pic>
        <p:nvPicPr>
          <p:cNvPr id="11" name="Imagen 10"/>
          <p:cNvPicPr>
            <a:picLocks noChangeAspect="1"/>
          </p:cNvPicPr>
          <p:nvPr/>
        </p:nvPicPr>
        <p:blipFill rotWithShape="1">
          <a:blip r:embed="rId6">
            <a:extLst>
              <a:ext uri="{28A0092B-C50C-407E-A947-70E740481C1C}">
                <a14:useLocalDpi xmlns:a14="http://schemas.microsoft.com/office/drawing/2010/main" val="0"/>
              </a:ext>
            </a:extLst>
          </a:blip>
          <a:srcRect l="22804" t="28614" r="21193"/>
          <a:stretch/>
        </p:blipFill>
        <p:spPr>
          <a:xfrm>
            <a:off x="10556470" y="3700791"/>
            <a:ext cx="1575723" cy="1317428"/>
          </a:xfrm>
          <a:prstGeom prst="rect">
            <a:avLst/>
          </a:prstGeom>
        </p:spPr>
      </p:pic>
      <p:pic>
        <p:nvPicPr>
          <p:cNvPr id="12" name="Imagen 11"/>
          <p:cNvPicPr>
            <a:picLocks noChangeAspect="1"/>
          </p:cNvPicPr>
          <p:nvPr/>
        </p:nvPicPr>
        <p:blipFill>
          <a:blip r:embed="rId7"/>
          <a:stretch>
            <a:fillRect/>
          </a:stretch>
        </p:blipFill>
        <p:spPr>
          <a:xfrm>
            <a:off x="1973158" y="3305823"/>
            <a:ext cx="3770653" cy="2959122"/>
          </a:xfrm>
          <a:prstGeom prst="rect">
            <a:avLst/>
          </a:prstGeom>
        </p:spPr>
      </p:pic>
      <p:sp>
        <p:nvSpPr>
          <p:cNvPr id="13" name="Rectángulo redondeado 12"/>
          <p:cNvSpPr/>
          <p:nvPr/>
        </p:nvSpPr>
        <p:spPr>
          <a:xfrm>
            <a:off x="7960128" y="3305823"/>
            <a:ext cx="2377440" cy="1588258"/>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adroTexto 14"/>
          <p:cNvSpPr txBox="1"/>
          <p:nvPr/>
        </p:nvSpPr>
        <p:spPr>
          <a:xfrm>
            <a:off x="770400" y="2815854"/>
            <a:ext cx="6858737" cy="523220"/>
          </a:xfrm>
          <a:prstGeom prst="rect">
            <a:avLst/>
          </a:prstGeom>
          <a:noFill/>
        </p:spPr>
        <p:txBody>
          <a:bodyPr wrap="none" rtlCol="0">
            <a:spAutoFit/>
          </a:bodyPr>
          <a:lstStyle/>
          <a:p>
            <a:r>
              <a:rPr lang="en-US" sz="2800" dirty="0" smtClean="0">
                <a:solidFill>
                  <a:schemeClr val="tx1">
                    <a:lumMod val="85000"/>
                    <a:lumOff val="15000"/>
                  </a:schemeClr>
                </a:solidFill>
              </a:rPr>
              <a:t>What activity do our children enjoy the most?</a:t>
            </a:r>
            <a:endParaRPr lang="en-US" sz="2800" dirty="0">
              <a:solidFill>
                <a:schemeClr val="tx1">
                  <a:lumMod val="85000"/>
                  <a:lumOff val="15000"/>
                </a:schemeClr>
              </a:solidFill>
            </a:endParaRPr>
          </a:p>
        </p:txBody>
      </p:sp>
      <p:sp>
        <p:nvSpPr>
          <p:cNvPr id="16" name="CuadroTexto 15"/>
          <p:cNvSpPr txBox="1"/>
          <p:nvPr/>
        </p:nvSpPr>
        <p:spPr>
          <a:xfrm>
            <a:off x="786965" y="1252639"/>
            <a:ext cx="9236439" cy="584775"/>
          </a:xfrm>
          <a:prstGeom prst="rect">
            <a:avLst/>
          </a:prstGeom>
          <a:noFill/>
        </p:spPr>
        <p:txBody>
          <a:bodyPr wrap="none" rtlCol="0">
            <a:spAutoFit/>
          </a:bodyPr>
          <a:lstStyle/>
          <a:p>
            <a:r>
              <a:rPr lang="en-US" sz="3200" dirty="0" smtClean="0">
                <a:solidFill>
                  <a:schemeClr val="tx1">
                    <a:lumMod val="85000"/>
                    <a:lumOff val="15000"/>
                  </a:schemeClr>
                </a:solidFill>
              </a:rPr>
              <a:t>All of us have mental models of people’s preferences</a:t>
            </a:r>
            <a:r>
              <a:rPr lang="is-IS" sz="3200" dirty="0" smtClean="0">
                <a:solidFill>
                  <a:schemeClr val="tx1">
                    <a:lumMod val="85000"/>
                    <a:lumOff val="15000"/>
                  </a:schemeClr>
                </a:solidFill>
              </a:rPr>
              <a:t>…</a:t>
            </a:r>
            <a:endParaRPr lang="en-US" sz="3200" dirty="0">
              <a:solidFill>
                <a:schemeClr val="tx1">
                  <a:lumMod val="85000"/>
                  <a:lumOff val="15000"/>
                </a:schemeClr>
              </a:solidFill>
            </a:endParaRPr>
          </a:p>
        </p:txBody>
      </p:sp>
      <p:sp>
        <p:nvSpPr>
          <p:cNvPr id="14" name="Título 1"/>
          <p:cNvSpPr txBox="1">
            <a:spLocks/>
          </p:cNvSpPr>
          <p:nvPr/>
        </p:nvSpPr>
        <p:spPr>
          <a:xfrm>
            <a:off x="786965" y="433820"/>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t>Building Models</a:t>
            </a:r>
            <a:endParaRPr lang="en-US" dirty="0"/>
          </a:p>
        </p:txBody>
      </p:sp>
    </p:spTree>
    <p:extLst>
      <p:ext uri="{BB962C8B-B14F-4D97-AF65-F5344CB8AC3E}">
        <p14:creationId xmlns:p14="http://schemas.microsoft.com/office/powerpoint/2010/main" val="1811329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640080" y="6358627"/>
            <a:ext cx="11100163" cy="466283"/>
          </a:xfrm>
        </p:spPr>
        <p:txBody>
          <a:bodyPr/>
          <a:lstStyle/>
          <a:p>
            <a:r>
              <a:rPr lang="en-US" sz="1600" dirty="0" smtClean="0"/>
              <a:t>Introduction                                                                                                                                                                                                         </a:t>
            </a:r>
            <a:fld id="{D57F1E4F-1CFF-5643-939E-217C01CDF565}" type="slidenum">
              <a:rPr lang="en-US" sz="1600" smtClean="0"/>
              <a:pPr/>
              <a:t>11</a:t>
            </a:fld>
            <a:endParaRPr lang="en-US" sz="1600" dirty="0"/>
          </a:p>
        </p:txBody>
      </p:sp>
      <p:sp>
        <p:nvSpPr>
          <p:cNvPr id="3" name="CuadroTexto 2"/>
          <p:cNvSpPr txBox="1"/>
          <p:nvPr/>
        </p:nvSpPr>
        <p:spPr>
          <a:xfrm>
            <a:off x="640080" y="2203643"/>
            <a:ext cx="10572403" cy="4154984"/>
          </a:xfrm>
          <a:prstGeom prst="rect">
            <a:avLst/>
          </a:prstGeom>
          <a:noFill/>
        </p:spPr>
        <p:txBody>
          <a:bodyPr wrap="square" rtlCol="0">
            <a:spAutoFit/>
          </a:bodyPr>
          <a:lstStyle/>
          <a:p>
            <a:pPr marL="342900" indent="-342900">
              <a:buClr>
                <a:schemeClr val="accent2"/>
              </a:buClr>
              <a:buFont typeface="Wingdings" charset="2"/>
              <a:buChar char="v"/>
            </a:pPr>
            <a:r>
              <a:rPr lang="en-US" sz="2400" dirty="0" smtClean="0">
                <a:solidFill>
                  <a:schemeClr val="tx1">
                    <a:lumMod val="85000"/>
                    <a:lumOff val="15000"/>
                  </a:schemeClr>
                </a:solidFill>
              </a:rPr>
              <a:t>Users generate and </a:t>
            </a:r>
            <a:r>
              <a:rPr lang="en-US" sz="2400" dirty="0">
                <a:solidFill>
                  <a:schemeClr val="tx1">
                    <a:lumMod val="85000"/>
                    <a:lumOff val="15000"/>
                  </a:schemeClr>
                </a:solidFill>
              </a:rPr>
              <a:t>share content, </a:t>
            </a:r>
            <a:endParaRPr lang="en-US" sz="2400" dirty="0" smtClean="0">
              <a:solidFill>
                <a:schemeClr val="tx1">
                  <a:lumMod val="85000"/>
                  <a:lumOff val="15000"/>
                </a:schemeClr>
              </a:solidFill>
            </a:endParaRPr>
          </a:p>
          <a:p>
            <a:pPr marL="342900" indent="-342900">
              <a:buClr>
                <a:schemeClr val="accent2"/>
              </a:buClr>
              <a:buFont typeface="Wingdings" charset="2"/>
              <a:buChar char="v"/>
            </a:pPr>
            <a:r>
              <a:rPr lang="en-US" sz="2400" dirty="0" smtClean="0">
                <a:solidFill>
                  <a:schemeClr val="tx1">
                    <a:lumMod val="85000"/>
                    <a:lumOff val="15000"/>
                  </a:schemeClr>
                </a:solidFill>
              </a:rPr>
              <a:t>collaborate </a:t>
            </a:r>
            <a:r>
              <a:rPr lang="en-US" sz="2400" dirty="0">
                <a:solidFill>
                  <a:schemeClr val="tx1">
                    <a:lumMod val="85000"/>
                    <a:lumOff val="15000"/>
                  </a:schemeClr>
                </a:solidFill>
              </a:rPr>
              <a:t>in communities, </a:t>
            </a:r>
            <a:endParaRPr lang="en-US" sz="2400" dirty="0" smtClean="0">
              <a:solidFill>
                <a:schemeClr val="tx1">
                  <a:lumMod val="85000"/>
                  <a:lumOff val="15000"/>
                </a:schemeClr>
              </a:solidFill>
            </a:endParaRPr>
          </a:p>
          <a:p>
            <a:pPr marL="342900" indent="-342900">
              <a:buClr>
                <a:schemeClr val="accent2"/>
              </a:buClr>
              <a:buFont typeface="Wingdings" charset="2"/>
              <a:buChar char="v"/>
            </a:pPr>
            <a:r>
              <a:rPr lang="en-US" sz="2400" dirty="0" smtClean="0">
                <a:solidFill>
                  <a:schemeClr val="tx1">
                    <a:lumMod val="85000"/>
                    <a:lumOff val="15000"/>
                  </a:schemeClr>
                </a:solidFill>
              </a:rPr>
              <a:t>provide feedback, and</a:t>
            </a:r>
          </a:p>
          <a:p>
            <a:pPr marL="342900" indent="-342900">
              <a:buClr>
                <a:schemeClr val="accent2"/>
              </a:buClr>
              <a:buFont typeface="Wingdings" charset="2"/>
              <a:buChar char="v"/>
            </a:pPr>
            <a:r>
              <a:rPr lang="en-US" sz="2400" dirty="0" smtClean="0">
                <a:solidFill>
                  <a:schemeClr val="tx1">
                    <a:lumMod val="85000"/>
                    <a:lumOff val="15000"/>
                  </a:schemeClr>
                </a:solidFill>
              </a:rPr>
              <a:t>create </a:t>
            </a:r>
            <a:r>
              <a:rPr lang="en-US" sz="2400" dirty="0">
                <a:solidFill>
                  <a:schemeClr val="tx1">
                    <a:lumMod val="85000"/>
                    <a:lumOff val="15000"/>
                  </a:schemeClr>
                </a:solidFill>
              </a:rPr>
              <a:t>personal profiles. </a:t>
            </a:r>
            <a:endParaRPr lang="en-US" sz="2400" dirty="0" smtClean="0">
              <a:solidFill>
                <a:schemeClr val="tx1">
                  <a:lumMod val="85000"/>
                  <a:lumOff val="15000"/>
                </a:schemeClr>
              </a:solidFill>
            </a:endParaRPr>
          </a:p>
          <a:p>
            <a:endParaRPr lang="en-US" sz="2400" dirty="0" smtClean="0">
              <a:solidFill>
                <a:schemeClr val="tx1">
                  <a:lumMod val="85000"/>
                  <a:lumOff val="15000"/>
                </a:schemeClr>
              </a:solidFill>
            </a:endParaRPr>
          </a:p>
          <a:p>
            <a:endParaRPr lang="en-US" sz="2400" dirty="0">
              <a:solidFill>
                <a:schemeClr val="tx1">
                  <a:lumMod val="85000"/>
                  <a:lumOff val="15000"/>
                </a:schemeClr>
              </a:solidFill>
            </a:endParaRPr>
          </a:p>
          <a:p>
            <a:r>
              <a:rPr lang="en-US" sz="2400" dirty="0">
                <a:solidFill>
                  <a:schemeClr val="tx1">
                    <a:lumMod val="85000"/>
                    <a:lumOff val="15000"/>
                  </a:schemeClr>
                </a:solidFill>
              </a:rPr>
              <a:t>Generated content, virtual social connections and involved interactions explicit ratings (likes, reviews, star evaluations, among others), contextual signals, implicit feedback (clicks, searches, bookmarks, etc.), and so on have shown to be useful for creating new ways of </a:t>
            </a:r>
            <a:r>
              <a:rPr lang="en-US" sz="2400" dirty="0" smtClean="0">
                <a:solidFill>
                  <a:schemeClr val="tx1">
                    <a:lumMod val="85000"/>
                    <a:lumOff val="15000"/>
                  </a:schemeClr>
                </a:solidFill>
              </a:rPr>
              <a:t>extracting and </a:t>
            </a:r>
            <a:r>
              <a:rPr lang="en-US" sz="2400" dirty="0">
                <a:solidFill>
                  <a:schemeClr val="tx1">
                    <a:lumMod val="85000"/>
                    <a:lumOff val="15000"/>
                  </a:schemeClr>
                </a:solidFill>
              </a:rPr>
              <a:t>modeling user’s </a:t>
            </a:r>
            <a:r>
              <a:rPr lang="en-US" sz="2400" dirty="0" smtClean="0">
                <a:solidFill>
                  <a:schemeClr val="tx1">
                    <a:lumMod val="85000"/>
                    <a:lumOff val="15000"/>
                  </a:schemeClr>
                </a:solidFill>
              </a:rPr>
              <a:t>interests.</a:t>
            </a:r>
            <a:endParaRPr lang="en-US" sz="2400" dirty="0">
              <a:solidFill>
                <a:schemeClr val="tx1">
                  <a:lumMod val="85000"/>
                  <a:lumOff val="15000"/>
                </a:schemeClr>
              </a:solidFill>
            </a:endParaRPr>
          </a:p>
          <a:p>
            <a:endParaRPr lang="en-US" sz="2400" dirty="0">
              <a:solidFill>
                <a:schemeClr val="tx1">
                  <a:lumMod val="85000"/>
                  <a:lumOff val="15000"/>
                </a:schemeClr>
              </a:solidFill>
            </a:endParaRPr>
          </a:p>
        </p:txBody>
      </p:sp>
      <p:sp>
        <p:nvSpPr>
          <p:cNvPr id="9" name="CuadroTexto 8"/>
          <p:cNvSpPr txBox="1"/>
          <p:nvPr/>
        </p:nvSpPr>
        <p:spPr>
          <a:xfrm>
            <a:off x="640080" y="768096"/>
            <a:ext cx="10572403" cy="1077218"/>
          </a:xfrm>
          <a:prstGeom prst="rect">
            <a:avLst/>
          </a:prstGeom>
          <a:noFill/>
        </p:spPr>
        <p:txBody>
          <a:bodyPr wrap="square" rtlCol="0">
            <a:spAutoFit/>
          </a:bodyPr>
          <a:lstStyle/>
          <a:p>
            <a:r>
              <a:rPr lang="en-US" sz="3200" dirty="0" smtClean="0"/>
              <a:t>However, information systems have the ability to </a:t>
            </a:r>
            <a:r>
              <a:rPr lang="en-US" sz="3200" dirty="0"/>
              <a:t>handle </a:t>
            </a:r>
            <a:r>
              <a:rPr lang="en-US" sz="3200" b="1" dirty="0" smtClean="0">
                <a:solidFill>
                  <a:schemeClr val="accent2"/>
                </a:solidFill>
              </a:rPr>
              <a:t>large</a:t>
            </a:r>
            <a:r>
              <a:rPr lang="en-US" sz="3200" dirty="0" smtClean="0">
                <a:solidFill>
                  <a:schemeClr val="accent2"/>
                </a:solidFill>
              </a:rPr>
              <a:t> </a:t>
            </a:r>
            <a:r>
              <a:rPr lang="en-US" sz="3200" dirty="0"/>
              <a:t>quantities of </a:t>
            </a:r>
            <a:r>
              <a:rPr lang="en-US" sz="3200" dirty="0" smtClean="0"/>
              <a:t>user-related information.</a:t>
            </a:r>
            <a:endParaRPr lang="en-US" sz="3200" dirty="0"/>
          </a:p>
        </p:txBody>
      </p:sp>
      <p:sp>
        <p:nvSpPr>
          <p:cNvPr id="10" name="Rectángulo redondeado 9"/>
          <p:cNvSpPr/>
          <p:nvPr/>
        </p:nvSpPr>
        <p:spPr>
          <a:xfrm>
            <a:off x="8066947" y="2210249"/>
            <a:ext cx="3145536" cy="1891721"/>
          </a:xfrm>
          <a:prstGeom prst="roundRect">
            <a:avLst/>
          </a:prstGeom>
          <a:noFill/>
          <a:ln w="31750"/>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r>
              <a:rPr lang="en-US" sz="2000" dirty="0" smtClean="0">
                <a:solidFill>
                  <a:schemeClr val="tx1"/>
                </a:solidFill>
              </a:rPr>
              <a:t>User expectations:</a:t>
            </a:r>
          </a:p>
          <a:p>
            <a:pPr marL="285750" indent="-285750">
              <a:buFont typeface="Wingdings" charset="2"/>
              <a:buChar char="ü"/>
            </a:pPr>
            <a:r>
              <a:rPr lang="en-US" sz="2000" dirty="0" smtClean="0">
                <a:solidFill>
                  <a:schemeClr val="tx1"/>
                </a:solidFill>
              </a:rPr>
              <a:t>Relevant,</a:t>
            </a:r>
          </a:p>
          <a:p>
            <a:pPr marL="285750" indent="-285750">
              <a:buFont typeface="Wingdings" charset="2"/>
              <a:buChar char="ü"/>
            </a:pPr>
            <a:r>
              <a:rPr lang="en-US" sz="2000" dirty="0">
                <a:solidFill>
                  <a:schemeClr val="tx1"/>
                </a:solidFill>
              </a:rPr>
              <a:t>C</a:t>
            </a:r>
            <a:r>
              <a:rPr lang="en-US" sz="2000" dirty="0" smtClean="0">
                <a:solidFill>
                  <a:schemeClr val="tx1"/>
                </a:solidFill>
              </a:rPr>
              <a:t>onsistent </a:t>
            </a:r>
            <a:r>
              <a:rPr lang="en-US" sz="2000" dirty="0">
                <a:solidFill>
                  <a:schemeClr val="tx1"/>
                </a:solidFill>
              </a:rPr>
              <a:t>and </a:t>
            </a:r>
          </a:p>
          <a:p>
            <a:pPr marL="285750" indent="-285750">
              <a:buFont typeface="Wingdings" charset="2"/>
              <a:buChar char="ü"/>
            </a:pPr>
            <a:r>
              <a:rPr lang="en-US" sz="2000" dirty="0">
                <a:solidFill>
                  <a:schemeClr val="tx1"/>
                </a:solidFill>
              </a:rPr>
              <a:t>U</a:t>
            </a:r>
            <a:r>
              <a:rPr lang="en-US" sz="2000" dirty="0" smtClean="0">
                <a:solidFill>
                  <a:schemeClr val="tx1"/>
                </a:solidFill>
              </a:rPr>
              <a:t>p-to-date information</a:t>
            </a:r>
            <a:endParaRPr lang="en-US" sz="2000" dirty="0"/>
          </a:p>
        </p:txBody>
      </p:sp>
    </p:spTree>
    <p:extLst>
      <p:ext uri="{BB962C8B-B14F-4D97-AF65-F5344CB8AC3E}">
        <p14:creationId xmlns:p14="http://schemas.microsoft.com/office/powerpoint/2010/main" val="21386704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4429700" y="6496050"/>
            <a:ext cx="6782784" cy="328860"/>
          </a:xfrm>
        </p:spPr>
        <p:txBody>
          <a:bodyPr/>
          <a:lstStyle/>
          <a:p>
            <a:fld id="{D57F1E4F-1CFF-5643-939E-217C01CDF565}" type="slidenum">
              <a:rPr lang="en-US" sz="1600" smtClean="0"/>
              <a:pPr/>
              <a:t>12</a:t>
            </a:fld>
            <a:endParaRPr lang="en-US" sz="1600" dirty="0"/>
          </a:p>
        </p:txBody>
      </p:sp>
      <p:sp>
        <p:nvSpPr>
          <p:cNvPr id="11" name="Llamada de flecha hacia abajo 10"/>
          <p:cNvSpPr/>
          <p:nvPr/>
        </p:nvSpPr>
        <p:spPr>
          <a:xfrm>
            <a:off x="8461752" y="1094172"/>
            <a:ext cx="3408445" cy="2996566"/>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24"/>
          <p:cNvSpPr/>
          <p:nvPr/>
        </p:nvSpPr>
        <p:spPr>
          <a:xfrm>
            <a:off x="9054131" y="1199476"/>
            <a:ext cx="1271503" cy="584775"/>
          </a:xfrm>
          <a:prstGeom prst="rect">
            <a:avLst/>
          </a:prstGeom>
          <a:noFill/>
        </p:spPr>
        <p:txBody>
          <a:bodyPr wrap="none" lIns="91440" tIns="45720" rIns="91440" bIns="45720">
            <a:spAutoFit/>
          </a:bodyPr>
          <a:lstStyle/>
          <a:p>
            <a:pPr algn="ctr"/>
            <a:r>
              <a:rPr lang="en-US" sz="32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Sports</a:t>
            </a:r>
            <a:endParaRPr lang="en-US" sz="32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26" name="Rectángulo 25"/>
          <p:cNvSpPr/>
          <p:nvPr/>
        </p:nvSpPr>
        <p:spPr>
          <a:xfrm>
            <a:off x="9141488" y="1468239"/>
            <a:ext cx="1893468" cy="754053"/>
          </a:xfrm>
          <a:prstGeom prst="rect">
            <a:avLst/>
          </a:prstGeom>
          <a:noFill/>
        </p:spPr>
        <p:txBody>
          <a:bodyPr wrap="none" lIns="91440" tIns="45720" rIns="91440" bIns="45720">
            <a:spAutoFit/>
          </a:bodyPr>
          <a:lstStyle/>
          <a:p>
            <a:pPr algn="ctr"/>
            <a:r>
              <a:rPr lang="en-US" sz="43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Science</a:t>
            </a:r>
            <a:endParaRPr lang="en-US" sz="43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27" name="Rectángulo 26"/>
          <p:cNvSpPr/>
          <p:nvPr/>
        </p:nvSpPr>
        <p:spPr>
          <a:xfrm>
            <a:off x="8926930" y="1942790"/>
            <a:ext cx="1093441" cy="461665"/>
          </a:xfrm>
          <a:prstGeom prst="rect">
            <a:avLst/>
          </a:prstGeom>
          <a:noFill/>
        </p:spPr>
        <p:txBody>
          <a:bodyPr wrap="none" lIns="91440" tIns="45720" rIns="91440" bIns="45720">
            <a:spAutoFit/>
          </a:bodyPr>
          <a:lstStyle/>
          <a:p>
            <a:pPr algn="ctr"/>
            <a:r>
              <a:rPr lang="es-ES" sz="2400" b="1" cap="none" spc="0" dirty="0" err="1" smtClean="0">
                <a:ln w="6600">
                  <a:solidFill>
                    <a:schemeClr val="bg1"/>
                  </a:solidFill>
                  <a:prstDash val="solid"/>
                </a:ln>
                <a:solidFill>
                  <a:schemeClr val="bg1">
                    <a:lumMod val="75000"/>
                  </a:schemeClr>
                </a:solidFill>
                <a:effectLst>
                  <a:outerShdw dist="38100" dir="2700000" algn="tl" rotWithShape="0">
                    <a:schemeClr val="accent2"/>
                  </a:outerShdw>
                </a:effectLst>
              </a:rPr>
              <a:t>Politics</a:t>
            </a:r>
            <a:endParaRPr lang="es-ES" sz="2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28" name="Rectángulo 27"/>
          <p:cNvSpPr/>
          <p:nvPr/>
        </p:nvSpPr>
        <p:spPr>
          <a:xfrm>
            <a:off x="10271632" y="1321511"/>
            <a:ext cx="1344407" cy="461665"/>
          </a:xfrm>
          <a:prstGeom prst="rect">
            <a:avLst/>
          </a:prstGeom>
          <a:noFill/>
        </p:spPr>
        <p:txBody>
          <a:bodyPr wrap="none" lIns="91440" tIns="45720" rIns="91440" bIns="45720">
            <a:spAutoFit/>
          </a:bodyPr>
          <a:lstStyle/>
          <a:p>
            <a:pPr algn="ctr"/>
            <a:r>
              <a:rPr lang="es-ES" sz="2400" b="1" cap="none" spc="0" smtClean="0">
                <a:ln w="6600">
                  <a:solidFill>
                    <a:schemeClr val="bg1"/>
                  </a:solidFill>
                  <a:prstDash val="solid"/>
                </a:ln>
                <a:solidFill>
                  <a:schemeClr val="bg1">
                    <a:lumMod val="75000"/>
                  </a:schemeClr>
                </a:solidFill>
                <a:effectLst>
                  <a:outerShdw dist="38100" dir="2700000" algn="tl" rotWithShape="0">
                    <a:schemeClr val="accent2"/>
                  </a:outerShdw>
                </a:effectLst>
              </a:rPr>
              <a:t>Economy</a:t>
            </a:r>
            <a:endParaRPr lang="es-ES" sz="2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29" name="Rectángulo 28"/>
          <p:cNvSpPr/>
          <p:nvPr/>
        </p:nvSpPr>
        <p:spPr>
          <a:xfrm>
            <a:off x="10277386" y="1892857"/>
            <a:ext cx="1136144" cy="646331"/>
          </a:xfrm>
          <a:prstGeom prst="rect">
            <a:avLst/>
          </a:prstGeom>
          <a:noFill/>
        </p:spPr>
        <p:txBody>
          <a:bodyPr wrap="none" lIns="91440" tIns="45720" rIns="91440" bIns="45720">
            <a:spAutoFit/>
          </a:bodyPr>
          <a:lstStyle/>
          <a:p>
            <a:pPr algn="ctr"/>
            <a:r>
              <a:rPr lang="en-US" sz="36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Food</a:t>
            </a:r>
            <a:endParaRPr lang="en-US" sz="36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0" name="Rectángulo 29"/>
          <p:cNvSpPr/>
          <p:nvPr/>
        </p:nvSpPr>
        <p:spPr>
          <a:xfrm>
            <a:off x="8425379" y="2166175"/>
            <a:ext cx="3492944" cy="646331"/>
          </a:xfrm>
          <a:prstGeom prst="rect">
            <a:avLst/>
          </a:prstGeom>
          <a:noFill/>
        </p:spPr>
        <p:txBody>
          <a:bodyPr wrap="none" lIns="91440" tIns="45720" rIns="91440" bIns="45720">
            <a:spAutoFit/>
          </a:bodyPr>
          <a:lstStyle/>
          <a:p>
            <a:pPr algn="ctr"/>
            <a:r>
              <a:rPr lang="es-ES" sz="3600" b="1" cap="none" spc="0" dirty="0" err="1" smtClean="0">
                <a:ln w="6600">
                  <a:solidFill>
                    <a:schemeClr val="bg1"/>
                  </a:solidFill>
                  <a:prstDash val="solid"/>
                </a:ln>
                <a:solidFill>
                  <a:schemeClr val="bg1">
                    <a:lumMod val="75000"/>
                  </a:schemeClr>
                </a:solidFill>
                <a:effectLst>
                  <a:outerShdw dist="38100" dir="2700000" algn="tl" rotWithShape="0">
                    <a:schemeClr val="accent2"/>
                  </a:outerShdw>
                </a:effectLst>
              </a:rPr>
              <a:t>PositiveEmotions</a:t>
            </a:r>
            <a:endParaRPr lang="es-ES" sz="36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1" name="Rectángulo 30"/>
          <p:cNvSpPr/>
          <p:nvPr/>
        </p:nvSpPr>
        <p:spPr>
          <a:xfrm>
            <a:off x="10975644" y="1583121"/>
            <a:ext cx="710452" cy="461665"/>
          </a:xfrm>
          <a:prstGeom prst="rect">
            <a:avLst/>
          </a:prstGeom>
          <a:noFill/>
        </p:spPr>
        <p:txBody>
          <a:bodyPr wrap="none" lIns="91440" tIns="45720" rIns="91440" bIns="45720">
            <a:spAutoFit/>
          </a:bodyPr>
          <a:lstStyle/>
          <a:p>
            <a:pPr algn="ctr"/>
            <a:r>
              <a:rPr lang="en-US" sz="2400" b="1" dirty="0" smtClean="0">
                <a:ln w="6600">
                  <a:solidFill>
                    <a:schemeClr val="bg1"/>
                  </a:solidFill>
                  <a:prstDash val="solid"/>
                </a:ln>
                <a:solidFill>
                  <a:schemeClr val="bg1">
                    <a:lumMod val="75000"/>
                  </a:schemeClr>
                </a:solidFill>
                <a:effectLst>
                  <a:outerShdw dist="38100" dir="2700000" algn="tl" rotWithShape="0">
                    <a:schemeClr val="accent2"/>
                  </a:outerShdw>
                </a:effectLst>
              </a:rPr>
              <a:t>Arts</a:t>
            </a:r>
            <a:endParaRPr lang="en-US" sz="2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pic>
        <p:nvPicPr>
          <p:cNvPr id="32" name="Imagen 31"/>
          <p:cNvPicPr>
            <a:picLocks noChangeAspect="1"/>
          </p:cNvPicPr>
          <p:nvPr/>
        </p:nvPicPr>
        <p:blipFill rotWithShape="1">
          <a:blip r:embed="rId3"/>
          <a:srcRect l="49217"/>
          <a:stretch/>
        </p:blipFill>
        <p:spPr>
          <a:xfrm>
            <a:off x="9199412" y="4151218"/>
            <a:ext cx="2050790" cy="1942494"/>
          </a:xfrm>
          <a:prstGeom prst="rect">
            <a:avLst/>
          </a:prstGeom>
        </p:spPr>
      </p:pic>
      <p:pic>
        <p:nvPicPr>
          <p:cNvPr id="33" name="Imagen 32"/>
          <p:cNvPicPr>
            <a:picLocks noChangeAspect="1"/>
          </p:cNvPicPr>
          <p:nvPr/>
        </p:nvPicPr>
        <p:blipFill rotWithShape="1">
          <a:blip r:embed="rId3"/>
          <a:srcRect r="51582"/>
          <a:stretch/>
        </p:blipFill>
        <p:spPr>
          <a:xfrm>
            <a:off x="5168746" y="4165441"/>
            <a:ext cx="1883870" cy="1871564"/>
          </a:xfrm>
          <a:prstGeom prst="rect">
            <a:avLst/>
          </a:prstGeom>
        </p:spPr>
      </p:pic>
      <p:sp>
        <p:nvSpPr>
          <p:cNvPr id="34" name="Llamada de flecha hacia abajo 33"/>
          <p:cNvSpPr/>
          <p:nvPr/>
        </p:nvSpPr>
        <p:spPr>
          <a:xfrm>
            <a:off x="4429699" y="1090431"/>
            <a:ext cx="3408445" cy="2996566"/>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ángulo 34"/>
          <p:cNvSpPr/>
          <p:nvPr/>
        </p:nvSpPr>
        <p:spPr>
          <a:xfrm>
            <a:off x="5349981" y="1321511"/>
            <a:ext cx="864339" cy="400110"/>
          </a:xfrm>
          <a:prstGeom prst="rect">
            <a:avLst/>
          </a:prstGeom>
          <a:noFill/>
        </p:spPr>
        <p:txBody>
          <a:bodyPr wrap="none" lIns="91440" tIns="45720" rIns="91440" bIns="45720">
            <a:spAutoFit/>
          </a:bodyPr>
          <a:lstStyle/>
          <a:p>
            <a:pPr algn="ctr"/>
            <a:r>
              <a:rPr lang="en-US" sz="20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Sports</a:t>
            </a:r>
            <a:endParaRPr lang="en-US" sz="20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6" name="Rectángulo 35"/>
          <p:cNvSpPr/>
          <p:nvPr/>
        </p:nvSpPr>
        <p:spPr>
          <a:xfrm>
            <a:off x="4418679" y="1384372"/>
            <a:ext cx="2092239" cy="830997"/>
          </a:xfrm>
          <a:prstGeom prst="rect">
            <a:avLst/>
          </a:prstGeom>
          <a:noFill/>
        </p:spPr>
        <p:txBody>
          <a:bodyPr wrap="none" lIns="91440" tIns="45720" rIns="91440" bIns="45720">
            <a:spAutoFit/>
          </a:bodyPr>
          <a:lstStyle/>
          <a:p>
            <a:pPr algn="ctr"/>
            <a:r>
              <a:rPr lang="en-US" sz="48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Science</a:t>
            </a:r>
            <a:endParaRPr lang="en-US" sz="48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7" name="Rectángulo 36"/>
          <p:cNvSpPr/>
          <p:nvPr/>
        </p:nvSpPr>
        <p:spPr>
          <a:xfrm>
            <a:off x="5328011" y="1939049"/>
            <a:ext cx="1093441" cy="461665"/>
          </a:xfrm>
          <a:prstGeom prst="rect">
            <a:avLst/>
          </a:prstGeom>
          <a:noFill/>
        </p:spPr>
        <p:txBody>
          <a:bodyPr wrap="none" lIns="91440" tIns="45720" rIns="91440" bIns="45720">
            <a:spAutoFit/>
          </a:bodyPr>
          <a:lstStyle/>
          <a:p>
            <a:pPr algn="ctr"/>
            <a:r>
              <a:rPr lang="es-ES" sz="2400" b="1" cap="none" spc="0" dirty="0" err="1" smtClean="0">
                <a:ln w="6600">
                  <a:solidFill>
                    <a:schemeClr val="bg1"/>
                  </a:solidFill>
                  <a:prstDash val="solid"/>
                </a:ln>
                <a:solidFill>
                  <a:schemeClr val="bg1">
                    <a:lumMod val="75000"/>
                  </a:schemeClr>
                </a:solidFill>
                <a:effectLst>
                  <a:outerShdw dist="38100" dir="2700000" algn="tl" rotWithShape="0">
                    <a:schemeClr val="accent2"/>
                  </a:outerShdw>
                </a:effectLst>
              </a:rPr>
              <a:t>Politics</a:t>
            </a:r>
            <a:endParaRPr lang="es-ES" sz="2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8" name="Rectángulo 37"/>
          <p:cNvSpPr/>
          <p:nvPr/>
        </p:nvSpPr>
        <p:spPr>
          <a:xfrm>
            <a:off x="5997313" y="1209854"/>
            <a:ext cx="1925848" cy="646331"/>
          </a:xfrm>
          <a:prstGeom prst="rect">
            <a:avLst/>
          </a:prstGeom>
          <a:noFill/>
        </p:spPr>
        <p:txBody>
          <a:bodyPr wrap="none" lIns="91440" tIns="45720" rIns="91440" bIns="45720">
            <a:spAutoFit/>
          </a:bodyPr>
          <a:lstStyle/>
          <a:p>
            <a:pPr algn="ctr"/>
            <a:r>
              <a:rPr lang="es-ES" sz="3600" b="1" cap="none" spc="0" smtClean="0">
                <a:ln w="6600">
                  <a:solidFill>
                    <a:schemeClr val="bg1"/>
                  </a:solidFill>
                  <a:prstDash val="solid"/>
                </a:ln>
                <a:solidFill>
                  <a:schemeClr val="bg1">
                    <a:lumMod val="75000"/>
                  </a:schemeClr>
                </a:solidFill>
                <a:effectLst>
                  <a:outerShdw dist="38100" dir="2700000" algn="tl" rotWithShape="0">
                    <a:schemeClr val="accent2"/>
                  </a:outerShdw>
                </a:effectLst>
              </a:rPr>
              <a:t>Economy</a:t>
            </a:r>
            <a:endParaRPr lang="es-ES" sz="36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9" name="Rectángulo 38"/>
          <p:cNvSpPr/>
          <p:nvPr/>
        </p:nvSpPr>
        <p:spPr>
          <a:xfrm>
            <a:off x="6298302" y="1726947"/>
            <a:ext cx="1450077" cy="830997"/>
          </a:xfrm>
          <a:prstGeom prst="rect">
            <a:avLst/>
          </a:prstGeom>
          <a:noFill/>
        </p:spPr>
        <p:txBody>
          <a:bodyPr wrap="none" lIns="91440" tIns="45720" rIns="91440" bIns="45720">
            <a:spAutoFit/>
          </a:bodyPr>
          <a:lstStyle/>
          <a:p>
            <a:pPr algn="ctr"/>
            <a:r>
              <a:rPr lang="en-US" sz="48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Food</a:t>
            </a:r>
            <a:endParaRPr lang="en-US" sz="48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40" name="Rectángulo 39"/>
          <p:cNvSpPr/>
          <p:nvPr/>
        </p:nvSpPr>
        <p:spPr>
          <a:xfrm>
            <a:off x="4396647" y="2209840"/>
            <a:ext cx="2753318" cy="523220"/>
          </a:xfrm>
          <a:prstGeom prst="rect">
            <a:avLst/>
          </a:prstGeom>
          <a:noFill/>
        </p:spPr>
        <p:txBody>
          <a:bodyPr wrap="none" lIns="91440" tIns="45720" rIns="91440" bIns="45720">
            <a:spAutoFit/>
          </a:bodyPr>
          <a:lstStyle/>
          <a:p>
            <a:pPr algn="ctr"/>
            <a:r>
              <a:rPr lang="es-ES" sz="2800" b="1" cap="none" spc="0" dirty="0" err="1" smtClean="0">
                <a:ln w="6600">
                  <a:solidFill>
                    <a:schemeClr val="bg1"/>
                  </a:solidFill>
                  <a:prstDash val="solid"/>
                </a:ln>
                <a:solidFill>
                  <a:schemeClr val="bg1">
                    <a:lumMod val="75000"/>
                  </a:schemeClr>
                </a:solidFill>
                <a:effectLst>
                  <a:outerShdw dist="38100" dir="2700000" algn="tl" rotWithShape="0">
                    <a:schemeClr val="accent2"/>
                  </a:outerShdw>
                </a:effectLst>
              </a:rPr>
              <a:t>PositiveEmotions</a:t>
            </a:r>
            <a:endParaRPr lang="es-ES" sz="28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41" name="Rectángulo 40"/>
          <p:cNvSpPr/>
          <p:nvPr/>
        </p:nvSpPr>
        <p:spPr>
          <a:xfrm>
            <a:off x="6562627" y="1579380"/>
            <a:ext cx="798617" cy="523220"/>
          </a:xfrm>
          <a:prstGeom prst="rect">
            <a:avLst/>
          </a:prstGeom>
          <a:noFill/>
        </p:spPr>
        <p:txBody>
          <a:bodyPr wrap="none" lIns="91440" tIns="45720" rIns="91440" bIns="45720">
            <a:spAutoFit/>
          </a:bodyPr>
          <a:lstStyle/>
          <a:p>
            <a:pPr algn="ctr"/>
            <a:r>
              <a:rPr lang="en-US" sz="2800" b="1" dirty="0" smtClean="0">
                <a:ln w="6600">
                  <a:solidFill>
                    <a:schemeClr val="bg1"/>
                  </a:solidFill>
                  <a:prstDash val="solid"/>
                </a:ln>
                <a:solidFill>
                  <a:schemeClr val="bg1">
                    <a:lumMod val="75000"/>
                  </a:schemeClr>
                </a:solidFill>
                <a:effectLst>
                  <a:outerShdw dist="38100" dir="2700000" algn="tl" rotWithShape="0">
                    <a:schemeClr val="accent2"/>
                  </a:outerShdw>
                </a:effectLst>
              </a:rPr>
              <a:t>Arts</a:t>
            </a:r>
            <a:endParaRPr lang="en-US" sz="28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5" name="CuadroTexto 4"/>
          <p:cNvSpPr txBox="1"/>
          <p:nvPr/>
        </p:nvSpPr>
        <p:spPr>
          <a:xfrm>
            <a:off x="5029199" y="256786"/>
            <a:ext cx="6285871" cy="830997"/>
          </a:xfrm>
          <a:prstGeom prst="rect">
            <a:avLst/>
          </a:prstGeom>
          <a:noFill/>
        </p:spPr>
        <p:txBody>
          <a:bodyPr wrap="square" rtlCol="0">
            <a:spAutoFit/>
          </a:bodyPr>
          <a:lstStyle/>
          <a:p>
            <a:r>
              <a:rPr lang="en-US" sz="2400" dirty="0" smtClean="0"/>
              <a:t>Inter</a:t>
            </a:r>
            <a:r>
              <a:rPr lang="es-ES" sz="2400" dirty="0" err="1" smtClean="0"/>
              <a:t>és</a:t>
            </a:r>
            <a:r>
              <a:rPr lang="es-ES" sz="2400" dirty="0" smtClean="0"/>
              <a:t> en varios temas en mayor o menor grado</a:t>
            </a:r>
            <a:r>
              <a:rPr lang="en-US" sz="2400" dirty="0" smtClean="0"/>
              <a:t>.</a:t>
            </a:r>
            <a:endParaRPr lang="en-US" sz="2400" dirty="0"/>
          </a:p>
          <a:p>
            <a:endParaRPr lang="en-US" sz="2400" dirty="0"/>
          </a:p>
        </p:txBody>
      </p:sp>
      <p:sp>
        <p:nvSpPr>
          <p:cNvPr id="24" name="Marcador de texto 3"/>
          <p:cNvSpPr txBox="1">
            <a:spLocks/>
          </p:cNvSpPr>
          <p:nvPr/>
        </p:nvSpPr>
        <p:spPr>
          <a:xfrm>
            <a:off x="321129" y="2812506"/>
            <a:ext cx="3589866" cy="19335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n-US" sz="1900" smtClean="0"/>
              <a:t>Data Mining for the Social Web</a:t>
            </a:r>
            <a:endParaRPr lang="en-US" sz="1900" dirty="0"/>
          </a:p>
        </p:txBody>
      </p:sp>
    </p:spTree>
    <p:extLst>
      <p:ext uri="{BB962C8B-B14F-4D97-AF65-F5344CB8AC3E}">
        <p14:creationId xmlns:p14="http://schemas.microsoft.com/office/powerpoint/2010/main" val="19795885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13</a:t>
            </a:fld>
            <a:endParaRPr lang="en-US" sz="1600" dirty="0"/>
          </a:p>
        </p:txBody>
      </p:sp>
      <p:sp>
        <p:nvSpPr>
          <p:cNvPr id="3" name="Título 1"/>
          <p:cNvSpPr txBox="1">
            <a:spLocks/>
          </p:cNvSpPr>
          <p:nvPr/>
        </p:nvSpPr>
        <p:spPr>
          <a:xfrm>
            <a:off x="1097280" y="561474"/>
            <a:ext cx="10058400" cy="117588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err="1"/>
              <a:t>Modelado</a:t>
            </a:r>
            <a:r>
              <a:rPr lang="en-US" dirty="0"/>
              <a:t> </a:t>
            </a:r>
            <a:r>
              <a:rPr lang="en-US" dirty="0" err="1"/>
              <a:t>vectorial</a:t>
            </a:r>
            <a:r>
              <a:rPr lang="en-US" dirty="0"/>
              <a:t> de </a:t>
            </a:r>
            <a:r>
              <a:rPr lang="en-US" dirty="0" err="1"/>
              <a:t>observacio</a:t>
            </a:r>
            <a:endParaRPr lang="en-US" dirty="0"/>
          </a:p>
        </p:txBody>
      </p:sp>
      <p:pic>
        <p:nvPicPr>
          <p:cNvPr id="4" name="Imagen 3"/>
          <p:cNvPicPr>
            <a:picLocks noChangeAspect="1"/>
          </p:cNvPicPr>
          <p:nvPr/>
        </p:nvPicPr>
        <p:blipFill>
          <a:blip r:embed="rId2"/>
          <a:stretch>
            <a:fillRect/>
          </a:stretch>
        </p:blipFill>
        <p:spPr>
          <a:xfrm>
            <a:off x="1407023" y="1315453"/>
            <a:ext cx="9438913" cy="4186989"/>
          </a:xfrm>
          <a:prstGeom prst="rect">
            <a:avLst/>
          </a:prstGeom>
        </p:spPr>
      </p:pic>
      <p:sp>
        <p:nvSpPr>
          <p:cNvPr id="7" name="CuadroTexto 6"/>
          <p:cNvSpPr txBox="1"/>
          <p:nvPr/>
        </p:nvSpPr>
        <p:spPr>
          <a:xfrm>
            <a:off x="160420" y="5688726"/>
            <a:ext cx="11614485" cy="584775"/>
          </a:xfrm>
          <a:prstGeom prst="rect">
            <a:avLst/>
          </a:prstGeom>
          <a:noFill/>
        </p:spPr>
        <p:txBody>
          <a:bodyPr wrap="square" rtlCol="0">
            <a:spAutoFit/>
          </a:bodyPr>
          <a:lstStyle/>
          <a:p>
            <a:r>
              <a:rPr lang="es-ES_tradnl" sz="1600" dirty="0"/>
              <a:t>Y. </a:t>
            </a:r>
            <a:r>
              <a:rPr lang="es-ES_tradnl" sz="1600" dirty="0" err="1"/>
              <a:t>Cai</a:t>
            </a:r>
            <a:r>
              <a:rPr lang="es-ES_tradnl" sz="1600" dirty="0" smtClean="0"/>
              <a:t>, et al. </a:t>
            </a:r>
            <a:r>
              <a:rPr lang="es-ES_tradnl" sz="1600" dirty="0"/>
              <a:t>"</a:t>
            </a:r>
            <a:r>
              <a:rPr lang="es-ES_tradnl" sz="1600" dirty="0" err="1"/>
              <a:t>Typicality-Based</a:t>
            </a:r>
            <a:r>
              <a:rPr lang="es-ES_tradnl" sz="1600" dirty="0"/>
              <a:t> </a:t>
            </a:r>
            <a:r>
              <a:rPr lang="es-ES_tradnl" sz="1600" dirty="0" err="1"/>
              <a:t>Collaborative</a:t>
            </a:r>
            <a:r>
              <a:rPr lang="es-ES_tradnl" sz="1600" dirty="0"/>
              <a:t> </a:t>
            </a:r>
            <a:r>
              <a:rPr lang="es-ES_tradnl" sz="1600" dirty="0" err="1"/>
              <a:t>Filtering</a:t>
            </a:r>
            <a:r>
              <a:rPr lang="es-ES_tradnl" sz="1600" dirty="0"/>
              <a:t> </a:t>
            </a:r>
            <a:r>
              <a:rPr lang="es-ES_tradnl" sz="1600" dirty="0" err="1"/>
              <a:t>Recommendation</a:t>
            </a:r>
            <a:r>
              <a:rPr lang="es-ES_tradnl" sz="1600" dirty="0"/>
              <a:t>," in </a:t>
            </a:r>
            <a:r>
              <a:rPr lang="es-ES_tradnl" sz="1600" i="1" dirty="0"/>
              <a:t>IEEE </a:t>
            </a:r>
            <a:r>
              <a:rPr lang="es-ES_tradnl" sz="1600" i="1" dirty="0" err="1"/>
              <a:t>Transactions</a:t>
            </a:r>
            <a:r>
              <a:rPr lang="es-ES_tradnl" sz="1600" i="1" dirty="0"/>
              <a:t> </a:t>
            </a:r>
            <a:r>
              <a:rPr lang="es-ES_tradnl" sz="1600" i="1" dirty="0" err="1"/>
              <a:t>on</a:t>
            </a:r>
            <a:r>
              <a:rPr lang="es-ES_tradnl" sz="1600" i="1" dirty="0"/>
              <a:t> </a:t>
            </a:r>
            <a:r>
              <a:rPr lang="es-ES_tradnl" sz="1600" i="1" dirty="0" err="1"/>
              <a:t>Knowledge</a:t>
            </a:r>
            <a:r>
              <a:rPr lang="es-ES_tradnl" sz="1600" i="1" dirty="0"/>
              <a:t> &amp; Data </a:t>
            </a:r>
            <a:r>
              <a:rPr lang="es-ES_tradnl" sz="1600" i="1" dirty="0" err="1"/>
              <a:t>Engineering</a:t>
            </a:r>
            <a:r>
              <a:rPr lang="es-ES_tradnl" sz="1600" dirty="0"/>
              <a:t>, vol. 26, no. 3, pp. 766-779, 2014. </a:t>
            </a:r>
            <a:endParaRPr lang="en-US" sz="1600" dirty="0"/>
          </a:p>
        </p:txBody>
      </p:sp>
    </p:spTree>
    <p:extLst>
      <p:ext uri="{BB962C8B-B14F-4D97-AF65-F5344CB8AC3E}">
        <p14:creationId xmlns:p14="http://schemas.microsoft.com/office/powerpoint/2010/main" val="294565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Modelado</a:t>
            </a:r>
            <a:r>
              <a:rPr lang="en-US" dirty="0"/>
              <a:t> </a:t>
            </a:r>
            <a:r>
              <a:rPr lang="en-US" dirty="0" err="1"/>
              <a:t>vectorial</a:t>
            </a:r>
            <a:r>
              <a:rPr lang="en-US" dirty="0"/>
              <a:t> de </a:t>
            </a:r>
            <a:r>
              <a:rPr lang="en-US" dirty="0" err="1" smtClean="0"/>
              <a:t>observaciones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14</a:t>
            </a:fld>
            <a:endParaRPr lang="en-US" sz="1600" dirty="0"/>
          </a:p>
        </p:txBody>
      </p:sp>
      <p:pic>
        <p:nvPicPr>
          <p:cNvPr id="5" name="Imagen 4"/>
          <p:cNvPicPr>
            <a:picLocks noChangeAspect="1"/>
          </p:cNvPicPr>
          <p:nvPr/>
        </p:nvPicPr>
        <p:blipFill>
          <a:blip r:embed="rId3"/>
          <a:stretch>
            <a:fillRect/>
          </a:stretch>
        </p:blipFill>
        <p:spPr>
          <a:xfrm>
            <a:off x="4789560" y="1903679"/>
            <a:ext cx="6165594" cy="4389787"/>
          </a:xfrm>
          <a:prstGeom prst="rect">
            <a:avLst/>
          </a:prstGeom>
        </p:spPr>
      </p:pic>
      <p:sp>
        <p:nvSpPr>
          <p:cNvPr id="6" name="CuadroTexto 5"/>
          <p:cNvSpPr txBox="1"/>
          <p:nvPr/>
        </p:nvSpPr>
        <p:spPr>
          <a:xfrm>
            <a:off x="1251284" y="2165684"/>
            <a:ext cx="3538276" cy="1815882"/>
          </a:xfrm>
          <a:prstGeom prst="rect">
            <a:avLst/>
          </a:prstGeom>
          <a:noFill/>
        </p:spPr>
        <p:txBody>
          <a:bodyPr wrap="none" rtlCol="0">
            <a:spAutoFit/>
          </a:bodyPr>
          <a:lstStyle/>
          <a:p>
            <a:r>
              <a:rPr lang="en-US" sz="2800" dirty="0" err="1" smtClean="0"/>
              <a:t>Texto</a:t>
            </a:r>
            <a:endParaRPr lang="en-US" sz="2800" dirty="0" smtClean="0"/>
          </a:p>
          <a:p>
            <a:pPr marL="285750" indent="-285750">
              <a:buClr>
                <a:schemeClr val="accent2"/>
              </a:buClr>
              <a:buFont typeface="Arial" charset="0"/>
              <a:buChar char="•"/>
            </a:pPr>
            <a:r>
              <a:rPr lang="en-US" sz="2800" dirty="0" err="1" smtClean="0"/>
              <a:t>BoW</a:t>
            </a:r>
            <a:r>
              <a:rPr lang="en-US" sz="2800" dirty="0" smtClean="0"/>
              <a:t> or bag of words</a:t>
            </a:r>
          </a:p>
          <a:p>
            <a:pPr marL="285750" indent="-285750">
              <a:buClr>
                <a:schemeClr val="accent2"/>
              </a:buClr>
              <a:buFont typeface="Arial" charset="0"/>
              <a:buChar char="•"/>
            </a:pPr>
            <a:r>
              <a:rPr lang="en-US" sz="2800" dirty="0" err="1" smtClean="0"/>
              <a:t>tf-idf</a:t>
            </a:r>
            <a:endParaRPr lang="en-US" sz="2800" dirty="0" smtClean="0"/>
          </a:p>
          <a:p>
            <a:pPr marL="285750" indent="-285750">
              <a:buClr>
                <a:schemeClr val="accent2"/>
              </a:buClr>
              <a:buFont typeface="Arial" charset="0"/>
              <a:buChar char="•"/>
            </a:pPr>
            <a:r>
              <a:rPr lang="en-US" sz="2800" dirty="0" smtClean="0"/>
              <a:t>Word </a:t>
            </a:r>
            <a:r>
              <a:rPr lang="en-US" sz="2800" dirty="0" err="1" smtClean="0"/>
              <a:t>embeddings</a:t>
            </a:r>
            <a:endParaRPr lang="en-US" sz="2800" dirty="0"/>
          </a:p>
        </p:txBody>
      </p:sp>
    </p:spTree>
    <p:extLst>
      <p:ext uri="{BB962C8B-B14F-4D97-AF65-F5344CB8AC3E}">
        <p14:creationId xmlns:p14="http://schemas.microsoft.com/office/powerpoint/2010/main" val="820266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15</a:t>
            </a:fld>
            <a:endParaRPr lang="en-US" sz="1600" dirty="0"/>
          </a:p>
        </p:txBody>
      </p:sp>
      <p:sp>
        <p:nvSpPr>
          <p:cNvPr id="3" name="Marcador de contenido 2"/>
          <p:cNvSpPr txBox="1">
            <a:spLocks/>
          </p:cNvSpPr>
          <p:nvPr/>
        </p:nvSpPr>
        <p:spPr>
          <a:xfrm>
            <a:off x="304800" y="1459832"/>
            <a:ext cx="11608226" cy="440926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sz="2300" dirty="0" smtClean="0"/>
              <a:t> El </a:t>
            </a:r>
            <a:r>
              <a:rPr lang="en-US" sz="2300" dirty="0" err="1"/>
              <a:t>contenido</a:t>
            </a:r>
            <a:r>
              <a:rPr lang="en-US" sz="2300" dirty="0"/>
              <a:t> de los tweets </a:t>
            </a:r>
            <a:r>
              <a:rPr lang="en-US" sz="2300" dirty="0" err="1"/>
              <a:t>suele</a:t>
            </a:r>
            <a:r>
              <a:rPr lang="en-US" sz="2300" dirty="0"/>
              <a:t> </a:t>
            </a:r>
            <a:r>
              <a:rPr lang="en-US" sz="2300" dirty="0" err="1"/>
              <a:t>ser</a:t>
            </a:r>
            <a:r>
              <a:rPr lang="en-US" sz="2300" dirty="0"/>
              <a:t> informal, con </a:t>
            </a:r>
            <a:r>
              <a:rPr lang="en-US" sz="2300" dirty="0" err="1"/>
              <a:t>muchas</a:t>
            </a:r>
            <a:r>
              <a:rPr lang="en-US" sz="2300" dirty="0"/>
              <a:t> </a:t>
            </a:r>
            <a:r>
              <a:rPr lang="en-US" sz="2300" dirty="0" err="1"/>
              <a:t>abreviaturas</a:t>
            </a:r>
            <a:r>
              <a:rPr lang="en-US" sz="2300" dirty="0"/>
              <a:t>, </a:t>
            </a:r>
            <a:r>
              <a:rPr lang="en-US" sz="2300" dirty="0" err="1"/>
              <a:t>modismos</a:t>
            </a:r>
            <a:r>
              <a:rPr lang="en-US" sz="2300" dirty="0"/>
              <a:t> y </a:t>
            </a:r>
            <a:r>
              <a:rPr lang="en-US" sz="2300" dirty="0" err="1"/>
              <a:t>jerga</a:t>
            </a:r>
            <a:r>
              <a:rPr lang="en-US" sz="2300" dirty="0"/>
              <a:t>.</a:t>
            </a:r>
          </a:p>
          <a:p>
            <a:pPr>
              <a:buFont typeface="Arial" charset="0"/>
              <a:buChar char="•"/>
            </a:pPr>
            <a:r>
              <a:rPr lang="en-US" sz="2300" dirty="0" smtClean="0"/>
              <a:t> </a:t>
            </a:r>
            <a:r>
              <a:rPr lang="en-US" sz="2300" dirty="0" err="1" smtClean="0"/>
              <a:t>Podemos</a:t>
            </a:r>
            <a:r>
              <a:rPr lang="en-US" sz="2300" dirty="0" smtClean="0"/>
              <a:t> </a:t>
            </a:r>
            <a:r>
              <a:rPr lang="en-US" sz="2300" dirty="0" err="1"/>
              <a:t>encontrar</a:t>
            </a:r>
            <a:r>
              <a:rPr lang="en-US" sz="2300" dirty="0"/>
              <a:t> un </a:t>
            </a:r>
            <a:r>
              <a:rPr lang="en-US" sz="2300" dirty="0" err="1"/>
              <a:t>uso</a:t>
            </a:r>
            <a:r>
              <a:rPr lang="en-US" sz="2300" dirty="0"/>
              <a:t> </a:t>
            </a:r>
            <a:r>
              <a:rPr lang="en-US" sz="2300" dirty="0" err="1"/>
              <a:t>incorrecto</a:t>
            </a:r>
            <a:r>
              <a:rPr lang="en-US" sz="2300" dirty="0"/>
              <a:t> de la </a:t>
            </a:r>
            <a:r>
              <a:rPr lang="en-US" sz="2300" dirty="0" err="1"/>
              <a:t>gramática</a:t>
            </a:r>
            <a:r>
              <a:rPr lang="en-US" sz="2300" dirty="0"/>
              <a:t>, lo </a:t>
            </a:r>
            <a:r>
              <a:rPr lang="en-US" sz="2300" dirty="0" err="1"/>
              <a:t>que</a:t>
            </a:r>
            <a:r>
              <a:rPr lang="en-US" sz="2300" dirty="0"/>
              <a:t> </a:t>
            </a:r>
            <a:r>
              <a:rPr lang="en-US" sz="2300" dirty="0" err="1"/>
              <a:t>aumenta</a:t>
            </a:r>
            <a:r>
              <a:rPr lang="en-US" sz="2300" dirty="0"/>
              <a:t> la </a:t>
            </a:r>
            <a:r>
              <a:rPr lang="en-US" sz="2300" dirty="0" err="1"/>
              <a:t>dificultad</a:t>
            </a:r>
            <a:r>
              <a:rPr lang="en-US" sz="2300" dirty="0"/>
              <a:t> de </a:t>
            </a:r>
            <a:r>
              <a:rPr lang="en-US" sz="2300" dirty="0" err="1"/>
              <a:t>llevar</a:t>
            </a:r>
            <a:r>
              <a:rPr lang="en-US" sz="2300" dirty="0"/>
              <a:t> a </a:t>
            </a:r>
            <a:r>
              <a:rPr lang="en-US" sz="2300" dirty="0" err="1"/>
              <a:t>cabo</a:t>
            </a:r>
            <a:r>
              <a:rPr lang="en-US" sz="2300" dirty="0"/>
              <a:t> un </a:t>
            </a:r>
            <a:r>
              <a:rPr lang="en-US" sz="2300" dirty="0" err="1"/>
              <a:t>análisis</a:t>
            </a:r>
            <a:r>
              <a:rPr lang="en-US" sz="2300" dirty="0"/>
              <a:t> </a:t>
            </a:r>
            <a:r>
              <a:rPr lang="en-US" sz="2300" dirty="0" err="1"/>
              <a:t>lingüístico</a:t>
            </a:r>
            <a:r>
              <a:rPr lang="en-US" sz="2300" dirty="0"/>
              <a:t>.</a:t>
            </a:r>
          </a:p>
          <a:p>
            <a:pPr>
              <a:buFont typeface="Arial" charset="0"/>
              <a:buChar char="•"/>
            </a:pPr>
            <a:r>
              <a:rPr lang="en-US" sz="2300" dirty="0" smtClean="0"/>
              <a:t> La </a:t>
            </a:r>
            <a:r>
              <a:rPr lang="en-US" sz="2300" dirty="0" err="1"/>
              <a:t>longitud</a:t>
            </a:r>
            <a:r>
              <a:rPr lang="en-US" sz="2300" dirty="0"/>
              <a:t> </a:t>
            </a:r>
            <a:r>
              <a:rPr lang="en-US" sz="2300" dirty="0" err="1"/>
              <a:t>máxima</a:t>
            </a:r>
            <a:r>
              <a:rPr lang="en-US" sz="2300" dirty="0"/>
              <a:t> de un tweet </a:t>
            </a:r>
            <a:r>
              <a:rPr lang="en-US" sz="2300" dirty="0" err="1"/>
              <a:t>es</a:t>
            </a:r>
            <a:r>
              <a:rPr lang="en-US" sz="2300" dirty="0"/>
              <a:t> de 280</a:t>
            </a:r>
            <a:r>
              <a:rPr lang="en-US" sz="2300" dirty="0" smtClean="0"/>
              <a:t>.</a:t>
            </a:r>
          </a:p>
          <a:p>
            <a:pPr marL="0" indent="0">
              <a:buNone/>
            </a:pPr>
            <a:r>
              <a:rPr lang="en-US" sz="2300" dirty="0" smtClean="0"/>
              <a:t>@</a:t>
            </a:r>
            <a:r>
              <a:rPr lang="en-US" sz="2300" dirty="0" err="1" smtClean="0"/>
              <a:t>menciones</a:t>
            </a:r>
            <a:r>
              <a:rPr lang="en-US" sz="2300" dirty="0" smtClean="0"/>
              <a:t>, </a:t>
            </a:r>
            <a:r>
              <a:rPr lang="en-US" sz="2300" dirty="0"/>
              <a:t>los </a:t>
            </a:r>
            <a:r>
              <a:rPr lang="en-US" sz="2300" dirty="0" err="1"/>
              <a:t>usuarios</a:t>
            </a:r>
            <a:r>
              <a:rPr lang="en-US" sz="2300" dirty="0"/>
              <a:t> </a:t>
            </a:r>
            <a:r>
              <a:rPr lang="en-US" sz="2300" dirty="0" err="1"/>
              <a:t>suelen</a:t>
            </a:r>
            <a:r>
              <a:rPr lang="en-US" sz="2300" dirty="0"/>
              <a:t> </a:t>
            </a:r>
            <a:endParaRPr lang="en-US" sz="2300" dirty="0" smtClean="0"/>
          </a:p>
          <a:p>
            <a:pPr marL="0" indent="0">
              <a:buNone/>
            </a:pPr>
            <a:r>
              <a:rPr lang="en-US" sz="2300" dirty="0" err="1" smtClean="0"/>
              <a:t>referirse</a:t>
            </a:r>
            <a:r>
              <a:rPr lang="en-US" sz="2300" dirty="0" smtClean="0"/>
              <a:t> al </a:t>
            </a:r>
            <a:r>
              <a:rPr lang="en-US" sz="2300" dirty="0" err="1" smtClean="0"/>
              <a:t>mismo</a:t>
            </a:r>
            <a:r>
              <a:rPr lang="en-US" sz="2300" dirty="0" smtClean="0"/>
              <a:t> </a:t>
            </a:r>
            <a:r>
              <a:rPr lang="en-US" sz="2300" dirty="0" err="1"/>
              <a:t>concepto</a:t>
            </a:r>
            <a:r>
              <a:rPr lang="en-US" sz="2300" dirty="0"/>
              <a:t> con </a:t>
            </a:r>
            <a:r>
              <a:rPr lang="en-US" sz="2300" dirty="0" err="1"/>
              <a:t>una</a:t>
            </a:r>
            <a:r>
              <a:rPr lang="en-US" sz="2300" dirty="0"/>
              <a:t> gran</a:t>
            </a:r>
          </a:p>
          <a:p>
            <a:pPr marL="0" indent="0">
              <a:buNone/>
            </a:pPr>
            <a:r>
              <a:rPr lang="en-US" sz="2300" dirty="0" err="1"/>
              <a:t>v</a:t>
            </a:r>
            <a:r>
              <a:rPr lang="en-US" sz="2300" dirty="0" err="1" smtClean="0"/>
              <a:t>ariedad</a:t>
            </a:r>
            <a:r>
              <a:rPr lang="en-US" sz="2300" dirty="0" smtClean="0"/>
              <a:t> </a:t>
            </a:r>
            <a:r>
              <a:rPr lang="en-US" sz="2300" dirty="0"/>
              <a:t>de </a:t>
            </a:r>
            <a:r>
              <a:rPr lang="en-US" sz="2300" dirty="0" err="1"/>
              <a:t>formas</a:t>
            </a:r>
            <a:r>
              <a:rPr lang="en-US" sz="2300" dirty="0"/>
              <a:t> </a:t>
            </a:r>
            <a:r>
              <a:rPr lang="en-US" sz="2300" dirty="0" err="1"/>
              <a:t>cortas</a:t>
            </a:r>
            <a:r>
              <a:rPr lang="en-US" sz="2300" dirty="0"/>
              <a:t> e </a:t>
            </a:r>
            <a:r>
              <a:rPr lang="en-US" sz="2300" dirty="0" err="1"/>
              <a:t>irregulares</a:t>
            </a:r>
            <a:r>
              <a:rPr lang="en-US" sz="2300" dirty="0"/>
              <a:t>.</a:t>
            </a:r>
          </a:p>
          <a:p>
            <a:pPr>
              <a:buFont typeface="Arial" charset="0"/>
              <a:buChar char="•"/>
            </a:pPr>
            <a:r>
              <a:rPr lang="en-US" sz="2300" dirty="0" smtClean="0"/>
              <a:t> </a:t>
            </a:r>
            <a:r>
              <a:rPr lang="en-US" sz="2300" dirty="0" err="1" smtClean="0"/>
              <a:t>Falta</a:t>
            </a:r>
            <a:r>
              <a:rPr lang="en-US" sz="2300" dirty="0" smtClean="0"/>
              <a:t> </a:t>
            </a:r>
            <a:r>
              <a:rPr lang="en-US" sz="2300" dirty="0"/>
              <a:t>de </a:t>
            </a:r>
            <a:r>
              <a:rPr lang="en-US" sz="2300" dirty="0" err="1"/>
              <a:t>contexto</a:t>
            </a:r>
            <a:endParaRPr lang="en-US" sz="2300" dirty="0"/>
          </a:p>
        </p:txBody>
      </p:sp>
      <p:pic>
        <p:nvPicPr>
          <p:cNvPr id="4" name="Imagen 3"/>
          <p:cNvPicPr>
            <a:picLocks noChangeAspect="1"/>
          </p:cNvPicPr>
          <p:nvPr/>
        </p:nvPicPr>
        <p:blipFill rotWithShape="1">
          <a:blip r:embed="rId3"/>
          <a:srcRect t="-1" b="83958"/>
          <a:stretch/>
        </p:blipFill>
        <p:spPr>
          <a:xfrm>
            <a:off x="5632859" y="3080029"/>
            <a:ext cx="6280167" cy="831534"/>
          </a:xfrm>
          <a:prstGeom prst="rect">
            <a:avLst/>
          </a:prstGeom>
        </p:spPr>
      </p:pic>
      <p:pic>
        <p:nvPicPr>
          <p:cNvPr id="5" name="Imagen 4"/>
          <p:cNvPicPr>
            <a:picLocks noChangeAspect="1"/>
          </p:cNvPicPr>
          <p:nvPr/>
        </p:nvPicPr>
        <p:blipFill>
          <a:blip r:embed="rId4"/>
          <a:stretch>
            <a:fillRect/>
          </a:stretch>
        </p:blipFill>
        <p:spPr>
          <a:xfrm>
            <a:off x="5290457" y="4068473"/>
            <a:ext cx="6622569" cy="1311454"/>
          </a:xfrm>
          <a:prstGeom prst="rect">
            <a:avLst/>
          </a:prstGeom>
        </p:spPr>
      </p:pic>
      <p:pic>
        <p:nvPicPr>
          <p:cNvPr id="6" name="Imagen 5"/>
          <p:cNvPicPr>
            <a:picLocks noChangeAspect="1"/>
          </p:cNvPicPr>
          <p:nvPr/>
        </p:nvPicPr>
        <p:blipFill>
          <a:blip r:embed="rId5">
            <a:duotone>
              <a:schemeClr val="accent1">
                <a:shade val="45000"/>
                <a:satMod val="135000"/>
              </a:schemeClr>
              <a:prstClr val="white"/>
            </a:duotone>
          </a:blip>
          <a:stretch>
            <a:fillRect/>
          </a:stretch>
        </p:blipFill>
        <p:spPr>
          <a:xfrm>
            <a:off x="5909367" y="4149207"/>
            <a:ext cx="2451162" cy="170542"/>
          </a:xfrm>
          <a:prstGeom prst="rect">
            <a:avLst/>
          </a:prstGeom>
        </p:spPr>
      </p:pic>
      <p:pic>
        <p:nvPicPr>
          <p:cNvPr id="7" name="Imagen 6"/>
          <p:cNvPicPr>
            <a:picLocks noChangeAspect="1"/>
          </p:cNvPicPr>
          <p:nvPr/>
        </p:nvPicPr>
        <p:blipFill>
          <a:blip r:embed="rId6"/>
          <a:stretch>
            <a:fillRect/>
          </a:stretch>
        </p:blipFill>
        <p:spPr>
          <a:xfrm>
            <a:off x="4947059" y="5566476"/>
            <a:ext cx="685800" cy="774700"/>
          </a:xfrm>
          <a:prstGeom prst="rect">
            <a:avLst/>
          </a:prstGeom>
        </p:spPr>
      </p:pic>
      <p:pic>
        <p:nvPicPr>
          <p:cNvPr id="8" name="Imagen 7"/>
          <p:cNvPicPr>
            <a:picLocks noChangeAspect="1"/>
          </p:cNvPicPr>
          <p:nvPr/>
        </p:nvPicPr>
        <p:blipFill>
          <a:blip r:embed="rId7"/>
          <a:stretch>
            <a:fillRect/>
          </a:stretch>
        </p:blipFill>
        <p:spPr>
          <a:xfrm>
            <a:off x="5483917" y="5567760"/>
            <a:ext cx="850900" cy="774700"/>
          </a:xfrm>
          <a:prstGeom prst="rect">
            <a:avLst/>
          </a:prstGeom>
        </p:spPr>
      </p:pic>
      <p:pic>
        <p:nvPicPr>
          <p:cNvPr id="9" name="Imagen 8"/>
          <p:cNvPicPr>
            <a:picLocks noChangeAspect="1"/>
          </p:cNvPicPr>
          <p:nvPr/>
        </p:nvPicPr>
        <p:blipFill>
          <a:blip r:embed="rId8"/>
          <a:stretch>
            <a:fillRect/>
          </a:stretch>
        </p:blipFill>
        <p:spPr>
          <a:xfrm>
            <a:off x="7754055" y="5523990"/>
            <a:ext cx="812800" cy="749300"/>
          </a:xfrm>
          <a:prstGeom prst="rect">
            <a:avLst/>
          </a:prstGeom>
        </p:spPr>
      </p:pic>
      <p:pic>
        <p:nvPicPr>
          <p:cNvPr id="10" name="Imagen 9"/>
          <p:cNvPicPr>
            <a:picLocks noChangeAspect="1"/>
          </p:cNvPicPr>
          <p:nvPr/>
        </p:nvPicPr>
        <p:blipFill>
          <a:blip r:embed="rId9">
            <a:duotone>
              <a:schemeClr val="accent2">
                <a:shade val="45000"/>
                <a:satMod val="135000"/>
              </a:schemeClr>
              <a:prstClr val="white"/>
            </a:duotone>
            <a:alphaModFix/>
          </a:blip>
          <a:stretch>
            <a:fillRect/>
          </a:stretch>
        </p:blipFill>
        <p:spPr>
          <a:xfrm>
            <a:off x="3293823" y="5857273"/>
            <a:ext cx="1610634" cy="300020"/>
          </a:xfrm>
          <a:prstGeom prst="rect">
            <a:avLst/>
          </a:prstGeom>
        </p:spPr>
      </p:pic>
      <p:cxnSp>
        <p:nvCxnSpPr>
          <p:cNvPr id="11" name="Conector recto de flecha 10"/>
          <p:cNvCxnSpPr/>
          <p:nvPr/>
        </p:nvCxnSpPr>
        <p:spPr>
          <a:xfrm flipV="1">
            <a:off x="2727499" y="6003638"/>
            <a:ext cx="375781" cy="729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2" name="Rectángulo 11"/>
          <p:cNvSpPr/>
          <p:nvPr/>
        </p:nvSpPr>
        <p:spPr>
          <a:xfrm>
            <a:off x="4826677" y="5545618"/>
            <a:ext cx="338554" cy="830997"/>
          </a:xfrm>
          <a:prstGeom prst="rect">
            <a:avLst/>
          </a:prstGeom>
          <a:noFill/>
        </p:spPr>
        <p:txBody>
          <a:bodyPr wrap="none" lIns="91440" tIns="45720" rIns="91440" bIns="45720">
            <a:spAutoFit/>
          </a:bodyPr>
          <a:lstStyle/>
          <a:p>
            <a:pPr algn="ctr"/>
            <a:r>
              <a:rPr lang="es-ES" sz="4800" smtClean="0">
                <a:ln w="0"/>
                <a:solidFill>
                  <a:schemeClr val="accent1"/>
                </a:solidFill>
                <a:effectLst>
                  <a:outerShdw blurRad="38100" dist="25400" dir="5400000" algn="ctr" rotWithShape="0">
                    <a:srgbClr val="6E747A">
                      <a:alpha val="43000"/>
                    </a:srgbClr>
                  </a:outerShdw>
                </a:effectLst>
              </a:rPr>
              <a:t>,</a:t>
            </a:r>
          </a:p>
        </p:txBody>
      </p:sp>
      <p:sp>
        <p:nvSpPr>
          <p:cNvPr id="13" name="Rectángulo 12"/>
          <p:cNvSpPr/>
          <p:nvPr/>
        </p:nvSpPr>
        <p:spPr>
          <a:xfrm>
            <a:off x="1976951" y="5545618"/>
            <a:ext cx="470000" cy="830997"/>
          </a:xfrm>
          <a:prstGeom prst="rect">
            <a:avLst/>
          </a:prstGeom>
          <a:noFill/>
        </p:spPr>
        <p:txBody>
          <a:bodyPr wrap="none" lIns="91440" tIns="45720" rIns="91440" bIns="45720">
            <a:spAutoFit/>
          </a:bodyPr>
          <a:lstStyle/>
          <a:p>
            <a:pPr algn="ctr"/>
            <a:r>
              <a:rPr lang="es-ES" sz="4800" b="1">
                <a:ln w="0"/>
                <a:solidFill>
                  <a:schemeClr val="accent2"/>
                </a:solidFill>
                <a:effectLst>
                  <a:outerShdw blurRad="38100" dist="25400" dir="5400000" algn="ctr" rotWithShape="0">
                    <a:srgbClr val="6E747A">
                      <a:alpha val="43000"/>
                    </a:srgbClr>
                  </a:outerShdw>
                </a:effectLst>
              </a:rPr>
              <a:t>?</a:t>
            </a:r>
            <a:endParaRPr lang="es-ES" sz="4800" b="1" smtClean="0">
              <a:ln w="0"/>
              <a:solidFill>
                <a:schemeClr val="accent2"/>
              </a:solidFill>
              <a:effectLst>
                <a:outerShdw blurRad="38100" dist="25400" dir="5400000" algn="ctr" rotWithShape="0">
                  <a:srgbClr val="6E747A">
                    <a:alpha val="43000"/>
                  </a:srgbClr>
                </a:outerShdw>
              </a:effectLst>
            </a:endParaRPr>
          </a:p>
        </p:txBody>
      </p:sp>
      <p:sp>
        <p:nvSpPr>
          <p:cNvPr id="14" name="Marcador de contenido 2"/>
          <p:cNvSpPr txBox="1">
            <a:spLocks/>
          </p:cNvSpPr>
          <p:nvPr/>
        </p:nvSpPr>
        <p:spPr>
          <a:xfrm>
            <a:off x="1097280" y="5827661"/>
            <a:ext cx="1140573" cy="4456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Analysis</a:t>
            </a:r>
          </a:p>
          <a:p>
            <a:endParaRPr lang="en-US" dirty="0" smtClean="0"/>
          </a:p>
          <a:p>
            <a:endParaRPr lang="en-US" dirty="0"/>
          </a:p>
        </p:txBody>
      </p:sp>
      <p:sp>
        <p:nvSpPr>
          <p:cNvPr id="15" name="Marcador de contenido 2"/>
          <p:cNvSpPr txBox="1">
            <a:spLocks/>
          </p:cNvSpPr>
          <p:nvPr/>
        </p:nvSpPr>
        <p:spPr>
          <a:xfrm>
            <a:off x="6357583" y="5788113"/>
            <a:ext cx="1508762" cy="4456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f</a:t>
            </a:r>
            <a:r>
              <a:rPr lang="en-US" smtClean="0"/>
              <a:t>eeling </a:t>
            </a:r>
            <a:r>
              <a:rPr lang="en-US" dirty="0" smtClean="0"/>
              <a:t>like</a:t>
            </a:r>
          </a:p>
          <a:p>
            <a:endParaRPr lang="en-US" dirty="0" smtClean="0"/>
          </a:p>
          <a:p>
            <a:endParaRPr lang="en-US" dirty="0"/>
          </a:p>
        </p:txBody>
      </p:sp>
      <p:sp>
        <p:nvSpPr>
          <p:cNvPr id="16" name="Título 1"/>
          <p:cNvSpPr txBox="1">
            <a:spLocks/>
          </p:cNvSpPr>
          <p:nvPr/>
        </p:nvSpPr>
        <p:spPr>
          <a:xfrm>
            <a:off x="603659" y="394077"/>
            <a:ext cx="10058400" cy="132311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err="1"/>
              <a:t>Modelado</a:t>
            </a:r>
            <a:r>
              <a:rPr lang="en-US" dirty="0"/>
              <a:t> de tweets </a:t>
            </a:r>
          </a:p>
        </p:txBody>
      </p:sp>
    </p:spTree>
    <p:extLst>
      <p:ext uri="{BB962C8B-B14F-4D97-AF65-F5344CB8AC3E}">
        <p14:creationId xmlns:p14="http://schemas.microsoft.com/office/powerpoint/2010/main" val="768549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AR" sz="4400" b="1" dirty="0" smtClean="0">
                <a:solidFill>
                  <a:srgbClr val="000000"/>
                </a:solidFill>
                <a:latin typeface="Arial Narrow" charset="0"/>
              </a:rPr>
              <a:t>TEMA 5</a:t>
            </a:r>
            <a:br>
              <a:rPr lang="es-AR" sz="4400" b="1" dirty="0" smtClean="0">
                <a:solidFill>
                  <a:srgbClr val="000000"/>
                </a:solidFill>
                <a:latin typeface="Arial Narrow" charset="0"/>
              </a:rPr>
            </a:br>
            <a:r>
              <a:rPr lang="es-AR" sz="4400" b="1" dirty="0" smtClean="0">
                <a:solidFill>
                  <a:srgbClr val="000000"/>
                </a:solidFill>
                <a:latin typeface="Arial Narrow" charset="0"/>
              </a:rPr>
              <a:t/>
            </a:r>
            <a:br>
              <a:rPr lang="es-AR" sz="4400" b="1" dirty="0" smtClean="0">
                <a:solidFill>
                  <a:srgbClr val="000000"/>
                </a:solidFill>
                <a:latin typeface="Arial Narrow" charset="0"/>
              </a:rPr>
            </a:br>
            <a:r>
              <a:rPr lang="es-ES_tradnl" sz="4400" dirty="0">
                <a:solidFill>
                  <a:srgbClr val="000000"/>
                </a:solidFill>
                <a:latin typeface="Calibri" charset="0"/>
              </a:rPr>
              <a:t>Big Data </a:t>
            </a:r>
            <a:r>
              <a:rPr lang="es-ES_tradnl" sz="4400" dirty="0" err="1">
                <a:solidFill>
                  <a:srgbClr val="000000"/>
                </a:solidFill>
                <a:latin typeface="Calibri" charset="0"/>
              </a:rPr>
              <a:t>Predictive</a:t>
            </a:r>
            <a:r>
              <a:rPr lang="es-ES_tradnl" sz="4400" dirty="0">
                <a:solidFill>
                  <a:srgbClr val="000000"/>
                </a:solidFill>
                <a:latin typeface="Calibri" charset="0"/>
              </a:rPr>
              <a:t> </a:t>
            </a:r>
            <a:r>
              <a:rPr lang="es-ES_tradnl" sz="4400" dirty="0" err="1">
                <a:solidFill>
                  <a:srgbClr val="000000"/>
                </a:solidFill>
                <a:latin typeface="Calibri" charset="0"/>
              </a:rPr>
              <a:t>Models</a:t>
            </a:r>
            <a:r>
              <a:rPr lang="es-ES_tradnl" sz="4400" dirty="0">
                <a:solidFill>
                  <a:srgbClr val="000000"/>
                </a:solidFill>
                <a:latin typeface="Calibri" charset="0"/>
              </a:rPr>
              <a:t> y </a:t>
            </a:r>
            <a:r>
              <a:rPr lang="es-ES_tradnl" sz="4400" dirty="0" err="1">
                <a:solidFill>
                  <a:srgbClr val="000000"/>
                </a:solidFill>
                <a:latin typeface="Calibri" charset="0"/>
              </a:rPr>
              <a:t>Clustering</a:t>
            </a:r>
            <a:endParaRPr lang="es-AR" sz="4400" dirty="0">
              <a:solidFill>
                <a:srgbClr val="000000"/>
              </a:solidFill>
              <a:latin typeface="Calibri" charset="0"/>
            </a:endParaRPr>
          </a:p>
        </p:txBody>
      </p:sp>
    </p:spTree>
    <p:extLst>
      <p:ext uri="{BB962C8B-B14F-4D97-AF65-F5344CB8AC3E}">
        <p14:creationId xmlns:p14="http://schemas.microsoft.com/office/powerpoint/2010/main" val="5385493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854684"/>
            <a:ext cx="5805377" cy="3785652"/>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En la primavera de 2014, un profesor que dirigía un nuevo centro de análisis de datos en una de las principales universidades del Reino Unido le dijo a una audiencia reunida para descubrir más sobre </a:t>
            </a:r>
            <a:r>
              <a:rPr lang="es-ES_tradnl" sz="2400" dirty="0" err="1"/>
              <a:t>big</a:t>
            </a:r>
            <a:r>
              <a:rPr lang="es-ES_tradnl" sz="2400" dirty="0"/>
              <a:t> data que si toda la información que existía se imprimiera en papel A4, sería una pila tan alta que se extendería hasta Júpiter y regresaría siete veces. Para </a:t>
            </a:r>
            <a:r>
              <a:rPr lang="es-ES_tradnl" sz="2400" dirty="0" smtClean="0"/>
              <a:t>el 2019, </a:t>
            </a:r>
            <a:r>
              <a:rPr lang="es-ES_tradnl" sz="2400" dirty="0"/>
              <a:t>la cifra </a:t>
            </a:r>
            <a:r>
              <a:rPr lang="es-ES_tradnl" sz="2400" dirty="0" smtClean="0"/>
              <a:t>es mucho </a:t>
            </a:r>
            <a:r>
              <a:rPr lang="es-ES_tradnl" sz="2400" dirty="0"/>
              <a:t>más </a:t>
            </a:r>
            <a:r>
              <a:rPr lang="es-ES_tradnl" sz="2400" dirty="0" smtClean="0"/>
              <a:t>alta... </a:t>
            </a:r>
          </a:p>
        </p:txBody>
      </p:sp>
      <p:pic>
        <p:nvPicPr>
          <p:cNvPr id="4" name="Imagen 3"/>
          <p:cNvPicPr>
            <a:picLocks noChangeAspect="1"/>
          </p:cNvPicPr>
          <p:nvPr/>
        </p:nvPicPr>
        <p:blipFill>
          <a:blip r:embed="rId3"/>
          <a:stretch>
            <a:fillRect/>
          </a:stretch>
        </p:blipFill>
        <p:spPr>
          <a:xfrm>
            <a:off x="6592482" y="1854684"/>
            <a:ext cx="5092700" cy="3556000"/>
          </a:xfrm>
          <a:prstGeom prst="rect">
            <a:avLst/>
          </a:prstGeom>
        </p:spPr>
      </p:pic>
    </p:spTree>
    <p:extLst>
      <p:ext uri="{BB962C8B-B14F-4D97-AF65-F5344CB8AC3E}">
        <p14:creationId xmlns:p14="http://schemas.microsoft.com/office/powerpoint/2010/main" val="3656586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489098" y="1906315"/>
            <a:ext cx="4912243" cy="3570208"/>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Pero </a:t>
            </a:r>
            <a:r>
              <a:rPr lang="es-ES_tradnl" sz="2400" dirty="0"/>
              <a:t>el diluvio de datos ha estado con nosotros por algún tiempo: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1997, David </a:t>
            </a:r>
            <a:r>
              <a:rPr lang="es-ES_tradnl" sz="2400" dirty="0" err="1"/>
              <a:t>Shenk</a:t>
            </a:r>
            <a:r>
              <a:rPr lang="es-ES_tradnl" sz="2400" dirty="0"/>
              <a:t> escribió </a:t>
            </a:r>
            <a:r>
              <a:rPr lang="es-ES_tradnl" sz="2400" dirty="0" smtClean="0"/>
              <a:t>que una </a:t>
            </a:r>
            <a:r>
              <a:rPr lang="es-ES_tradnl" sz="2400" dirty="0"/>
              <a:t>edición de un día de semana del New York Times contenía más datos </a:t>
            </a:r>
            <a:r>
              <a:rPr lang="es-ES_tradnl" sz="2400" dirty="0" smtClean="0"/>
              <a:t>con los que </a:t>
            </a:r>
            <a:r>
              <a:rPr lang="es-ES_tradnl" sz="2400" dirty="0"/>
              <a:t>alguien que vivía en </a:t>
            </a:r>
            <a:r>
              <a:rPr lang="es-ES_tradnl" sz="2400" dirty="0" smtClean="0"/>
              <a:t>el </a:t>
            </a:r>
            <a:r>
              <a:rPr lang="es-ES_tradnl" sz="2400" dirty="0"/>
              <a:t>siglo XVII se habría encontrado en toda su vida (</a:t>
            </a:r>
            <a:r>
              <a:rPr lang="es-ES_tradnl" sz="2400" dirty="0" err="1"/>
              <a:t>Shenk</a:t>
            </a:r>
            <a:r>
              <a:rPr lang="es-ES_tradnl" sz="2400" dirty="0"/>
              <a:t> 1997).</a:t>
            </a:r>
          </a:p>
        </p:txBody>
      </p:sp>
      <p:pic>
        <p:nvPicPr>
          <p:cNvPr id="5" name="Imagen 4"/>
          <p:cNvPicPr>
            <a:picLocks noChangeAspect="1"/>
          </p:cNvPicPr>
          <p:nvPr/>
        </p:nvPicPr>
        <p:blipFill>
          <a:blip r:embed="rId3"/>
          <a:stretch>
            <a:fillRect/>
          </a:stretch>
        </p:blipFill>
        <p:spPr>
          <a:xfrm>
            <a:off x="5803900" y="1729269"/>
            <a:ext cx="5626100" cy="3924300"/>
          </a:xfrm>
          <a:prstGeom prst="rect">
            <a:avLst/>
          </a:prstGeom>
        </p:spPr>
      </p:pic>
    </p:spTree>
    <p:extLst>
      <p:ext uri="{BB962C8B-B14F-4D97-AF65-F5344CB8AC3E}">
        <p14:creationId xmlns:p14="http://schemas.microsoft.com/office/powerpoint/2010/main" val="1482913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489098" y="1578080"/>
            <a:ext cx="10940902" cy="467820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Una anécdota ampliamente difundida cuenta la historia de los grandes almacenes en línea Target y una adolescente que cambió sus hábitos de compra. Donde una vez compró crema de manos perfumada, cambió a cremas sin perfume. Ella comenzó a comprar suplementos dietéticos: calcio, magnesio y zinc. </a:t>
            </a:r>
          </a:p>
          <a:p>
            <a:pPr marL="342900" indent="-342900">
              <a:spcBef>
                <a:spcPts val="600"/>
              </a:spcBef>
              <a:spcAft>
                <a:spcPts val="600"/>
              </a:spcAft>
              <a:buFont typeface="Arial" charset="0"/>
              <a:buChar char="•"/>
            </a:pPr>
            <a:r>
              <a:rPr lang="es-ES_tradnl" sz="2400" dirty="0"/>
              <a:t>Los analistas de datos de Target habían identificado previamente 25 productos cuya compra contribuyó a un "puntaje de predicción de embarazo" (un periodista describió esto como "minería de datos hasta su útero" (Hill 2012)) y el puntaje de esta joven fue alto. Los analistas concluyeron que estaba embarazada </a:t>
            </a:r>
            <a:r>
              <a:rPr lang="es-ES_tradnl" sz="2400" dirty="0" smtClean="0"/>
              <a:t>y </a:t>
            </a:r>
            <a:r>
              <a:rPr lang="es-ES_tradnl" sz="2400" dirty="0"/>
              <a:t>la tienda comenzó a apuntar productos relacionados con el embarazo a la adolescente, </a:t>
            </a:r>
            <a:r>
              <a:rPr lang="es-ES_tradnl" sz="2400" dirty="0" smtClean="0"/>
              <a:t>algo a lo </a:t>
            </a:r>
            <a:r>
              <a:rPr lang="es-ES_tradnl" sz="2400" dirty="0"/>
              <a:t>que su padre se opuso vehementemente. Pero la tienda tenía razón: la adolescente estaba embarazada y la tienda lo sabía antes que su familia (</a:t>
            </a:r>
            <a:r>
              <a:rPr lang="es-ES_tradnl" sz="2400" dirty="0" err="1"/>
              <a:t>Duhigg</a:t>
            </a:r>
            <a:r>
              <a:rPr lang="es-ES_tradnl" sz="2400" dirty="0"/>
              <a:t> 2012; Hill 2012).</a:t>
            </a:r>
          </a:p>
        </p:txBody>
      </p:sp>
    </p:spTree>
    <p:extLst>
      <p:ext uri="{BB962C8B-B14F-4D97-AF65-F5344CB8AC3E}">
        <p14:creationId xmlns:p14="http://schemas.microsoft.com/office/powerpoint/2010/main" val="419736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2</a:t>
            </a:fld>
            <a:endParaRPr lang="en-US" sz="1600" dirty="0"/>
          </a:p>
        </p:txBody>
      </p:sp>
      <p:sp>
        <p:nvSpPr>
          <p:cNvPr id="14" name="Título 1"/>
          <p:cNvSpPr txBox="1">
            <a:spLocks/>
          </p:cNvSpPr>
          <p:nvPr/>
        </p:nvSpPr>
        <p:spPr>
          <a:xfrm>
            <a:off x="770400" y="578829"/>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3" name="Tabla 2"/>
          <p:cNvGraphicFramePr>
            <a:graphicFrameLocks noGrp="1"/>
          </p:cNvGraphicFramePr>
          <p:nvPr>
            <p:extLst>
              <p:ext uri="{D42A27DB-BD31-4B8C-83A1-F6EECF244321}">
                <p14:modId xmlns:p14="http://schemas.microsoft.com/office/powerpoint/2010/main" val="182771650"/>
              </p:ext>
            </p:extLst>
          </p:nvPr>
        </p:nvGraphicFramePr>
        <p:xfrm>
          <a:off x="1610150" y="1786147"/>
          <a:ext cx="8980100" cy="3126740"/>
        </p:xfrm>
        <a:graphic>
          <a:graphicData uri="http://schemas.openxmlformats.org/drawingml/2006/table">
            <a:tbl>
              <a:tblPr/>
              <a:tblGrid>
                <a:gridCol w="1940024"/>
                <a:gridCol w="7040076"/>
              </a:tblGrid>
              <a:tr h="406400">
                <a:tc>
                  <a:txBody>
                    <a:bodyPr/>
                    <a:lstStyle/>
                    <a:p>
                      <a:pPr algn="ctr" fontAlgn="ctr"/>
                      <a:r>
                        <a:rPr lang="es-ES_tradnl" sz="2400" b="0" i="0" u="none" strike="noStrike">
                          <a:solidFill>
                            <a:srgbClr val="000000"/>
                          </a:solidFill>
                          <a:effectLst/>
                          <a:latin typeface="Calibri" charset="0"/>
                        </a:rPr>
                        <a:t>Tema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a:solidFill>
                            <a:srgbClr val="000000"/>
                          </a:solidFill>
                          <a:effectLst/>
                          <a:latin typeface="Calibri" charset="0"/>
                        </a:rPr>
                        <a:t>Introducción a conceptos relativos a la Ciencia de Datos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ctr" fontAlgn="ctr"/>
                      <a:r>
                        <a:rPr lang="es-ES_tradnl" sz="2400" b="0" i="0" u="none" strike="noStrike">
                          <a:solidFill>
                            <a:srgbClr val="000000"/>
                          </a:solidFill>
                          <a:effectLst/>
                          <a:latin typeface="Calibri" charset="0"/>
                        </a:rPr>
                        <a:t>Tema 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a:solidFill>
                            <a:srgbClr val="000000"/>
                          </a:solidFill>
                          <a:effectLst/>
                          <a:latin typeface="Calibri" charset="0"/>
                        </a:rPr>
                        <a:t>Herramientas que se usan en Data Análisis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ctr" fontAlgn="ctr"/>
                      <a:r>
                        <a:rPr lang="es-ES_tradnl" sz="2400" b="0" i="0" u="none" strike="noStrike">
                          <a:solidFill>
                            <a:srgbClr val="000000"/>
                          </a:solidFill>
                          <a:effectLst/>
                          <a:latin typeface="Calibri" charset="0"/>
                        </a:rPr>
                        <a:t>Tema 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err="1" smtClean="0">
                          <a:solidFill>
                            <a:srgbClr val="000000"/>
                          </a:solidFill>
                          <a:effectLst/>
                          <a:latin typeface="Calibri" charset="0"/>
                        </a:rPr>
                        <a:t>Visualizaci</a:t>
                      </a:r>
                      <a:r>
                        <a:rPr lang="es-ES" sz="2400" b="0" i="0" u="none" strike="noStrike" dirty="0" err="1" smtClean="0">
                          <a:solidFill>
                            <a:srgbClr val="000000"/>
                          </a:solidFill>
                          <a:effectLst/>
                          <a:latin typeface="Calibri" charset="0"/>
                        </a:rPr>
                        <a:t>ón</a:t>
                      </a:r>
                      <a:r>
                        <a:rPr lang="es-ES" sz="2400" b="0" i="0" u="none" strike="noStrike" dirty="0" smtClean="0">
                          <a:solidFill>
                            <a:srgbClr val="000000"/>
                          </a:solidFill>
                          <a:effectLst/>
                          <a:latin typeface="Calibri" charset="0"/>
                        </a:rPr>
                        <a:t> de</a:t>
                      </a:r>
                      <a:r>
                        <a:rPr lang="es-ES_tradnl" sz="2400" b="0" i="0" u="none" strike="noStrike" dirty="0" smtClean="0">
                          <a:solidFill>
                            <a:srgbClr val="000000"/>
                          </a:solidFill>
                          <a:effectLst/>
                          <a:latin typeface="Calibri" charset="0"/>
                        </a:rPr>
                        <a:t> Datos</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ctr" fontAlgn="ctr"/>
                      <a:r>
                        <a:rPr lang="es-ES_tradnl" sz="2400" b="0" i="0" u="none" strike="noStrike" dirty="0">
                          <a:solidFill>
                            <a:srgbClr val="000000"/>
                          </a:solidFill>
                          <a:effectLst/>
                          <a:latin typeface="Calibri" charset="0"/>
                        </a:rPr>
                        <a:t>Tema </a:t>
                      </a:r>
                      <a:r>
                        <a:rPr lang="es-ES_tradnl" sz="2400" b="0" i="0" u="none" strike="noStrike" dirty="0" smtClean="0">
                          <a:solidFill>
                            <a:srgbClr val="000000"/>
                          </a:solidFill>
                          <a:effectLst/>
                          <a:latin typeface="Calibri" charset="0"/>
                        </a:rPr>
                        <a:t>4</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a:solidFill>
                            <a:srgbClr val="000000"/>
                          </a:solidFill>
                          <a:effectLst/>
                          <a:latin typeface="Calibri" charset="0"/>
                        </a:rPr>
                        <a:t>Modelamiento de Datos: Principios Teóricos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ctr" fontAlgn="ctr"/>
                      <a:r>
                        <a:rPr lang="es-ES_tradnl" sz="2400" b="0" i="0" u="none" strike="noStrike" dirty="0">
                          <a:solidFill>
                            <a:srgbClr val="000000"/>
                          </a:solidFill>
                          <a:effectLst/>
                          <a:latin typeface="Calibri" charset="0"/>
                        </a:rPr>
                        <a:t>Tema </a:t>
                      </a:r>
                      <a:r>
                        <a:rPr lang="es-ES_tradnl" sz="2400" b="0" i="0" u="none" strike="noStrike" dirty="0" smtClean="0">
                          <a:solidFill>
                            <a:srgbClr val="000000"/>
                          </a:solidFill>
                          <a:effectLst/>
                          <a:latin typeface="Calibri" charset="0"/>
                        </a:rPr>
                        <a:t>5</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a:solidFill>
                            <a:srgbClr val="000000"/>
                          </a:solidFill>
                          <a:effectLst/>
                          <a:latin typeface="Calibri" charset="0"/>
                        </a:rPr>
                        <a:t>Big Data </a:t>
                      </a:r>
                      <a:r>
                        <a:rPr lang="es-ES_tradnl" sz="2400" b="0" i="0" u="none" strike="noStrike" dirty="0" err="1">
                          <a:solidFill>
                            <a:srgbClr val="000000"/>
                          </a:solidFill>
                          <a:effectLst/>
                          <a:latin typeface="Calibri" charset="0"/>
                        </a:rPr>
                        <a:t>Predictive</a:t>
                      </a:r>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Models</a:t>
                      </a:r>
                      <a:r>
                        <a:rPr lang="es-ES_tradnl" sz="2400" b="0" i="0" u="none" strike="noStrike" dirty="0">
                          <a:solidFill>
                            <a:srgbClr val="000000"/>
                          </a:solidFill>
                          <a:effectLst/>
                          <a:latin typeface="Calibri" charset="0"/>
                        </a:rPr>
                        <a:t> y </a:t>
                      </a:r>
                      <a:r>
                        <a:rPr lang="es-ES_tradnl" sz="2400" b="0" i="0" u="none" strike="noStrike" dirty="0" err="1">
                          <a:solidFill>
                            <a:srgbClr val="000000"/>
                          </a:solidFill>
                          <a:effectLst/>
                          <a:latin typeface="Calibri" charset="0"/>
                        </a:rPr>
                        <a:t>Clustering</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ctr" fontAlgn="ctr"/>
                      <a:r>
                        <a:rPr lang="es-ES_tradnl" sz="2400" b="0" i="0" u="none" strike="noStrike" dirty="0">
                          <a:solidFill>
                            <a:srgbClr val="000000"/>
                          </a:solidFill>
                          <a:effectLst/>
                          <a:latin typeface="Calibri" charset="0"/>
                        </a:rPr>
                        <a:t>Tema </a:t>
                      </a:r>
                      <a:r>
                        <a:rPr lang="es-ES_tradnl" sz="2400" b="0" i="0" u="none" strike="noStrike" dirty="0" smtClean="0">
                          <a:solidFill>
                            <a:srgbClr val="000000"/>
                          </a:solidFill>
                          <a:effectLst/>
                          <a:latin typeface="Calibri" charset="0"/>
                        </a:rPr>
                        <a:t>6</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a:solidFill>
                            <a:srgbClr val="000000"/>
                          </a:solidFill>
                          <a:effectLst/>
                          <a:latin typeface="Calibri" charset="0"/>
                        </a:rPr>
                        <a:t>Social Network </a:t>
                      </a:r>
                      <a:r>
                        <a:rPr lang="es-ES_tradnl" sz="2400" b="0" i="0" u="none" strike="noStrike" dirty="0" err="1">
                          <a:solidFill>
                            <a:srgbClr val="000000"/>
                          </a:solidFill>
                          <a:effectLst/>
                          <a:latin typeface="Calibri" charset="0"/>
                        </a:rPr>
                        <a:t>Analysis</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09600">
                <a:tc>
                  <a:txBody>
                    <a:bodyPr/>
                    <a:lstStyle/>
                    <a:p>
                      <a:pPr algn="ctr" fontAlgn="ctr"/>
                      <a:r>
                        <a:rPr lang="es-ES_tradnl" sz="2400" b="0" i="0" u="none" strike="noStrike" dirty="0">
                          <a:solidFill>
                            <a:srgbClr val="000000"/>
                          </a:solidFill>
                          <a:effectLst/>
                          <a:latin typeface="Calibri" charset="0"/>
                        </a:rPr>
                        <a:t>Tema </a:t>
                      </a:r>
                      <a:r>
                        <a:rPr lang="es-ES_tradnl" sz="2400" b="0" i="0" u="none" strike="noStrike" dirty="0" smtClean="0">
                          <a:solidFill>
                            <a:srgbClr val="000000"/>
                          </a:solidFill>
                          <a:effectLst/>
                          <a:latin typeface="Calibri" charset="0"/>
                        </a:rPr>
                        <a:t>7</a:t>
                      </a:r>
                      <a:endParaRPr lang="es-ES_tradnl" sz="2400" b="0" i="0" u="none" strike="noStrike" dirty="0">
                        <a:solidFill>
                          <a:srgbClr val="000000"/>
                        </a:solidFill>
                        <a:effectLst/>
                        <a:latin typeface="Calibri"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2400" b="0" i="0" u="none" strike="noStrike" dirty="0">
                          <a:solidFill>
                            <a:srgbClr val="000000"/>
                          </a:solidFill>
                          <a:effectLst/>
                          <a:latin typeface="Calibri" charset="0"/>
                        </a:rPr>
                        <a:t>Caso práctico de creación de grafos y detección de comunidades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085791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489098" y="1578080"/>
            <a:ext cx="11313042" cy="467820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Otra consecuencia de la abundancia de datos, esta vez en las redes sociales, se puede ver en la historia de un joven que se unió a un coro cuando comenzó la universidad y la </a:t>
            </a:r>
            <a:r>
              <a:rPr lang="es-ES_tradnl" sz="2400" i="1" dirty="0" err="1" smtClean="0"/>
              <a:t>revelaci</a:t>
            </a:r>
            <a:r>
              <a:rPr lang="es-ES" sz="2400" i="1" dirty="0" err="1" smtClean="0"/>
              <a:t>ón</a:t>
            </a:r>
            <a:r>
              <a:rPr lang="es-ES" sz="2400" i="1" dirty="0" smtClean="0"/>
              <a:t> </a:t>
            </a:r>
            <a:r>
              <a:rPr lang="es-ES_tradnl" sz="2400" dirty="0" smtClean="0"/>
              <a:t>de </a:t>
            </a:r>
            <a:r>
              <a:rPr lang="es-ES_tradnl" sz="2400" dirty="0"/>
              <a:t>Facebook de sus acciones. </a:t>
            </a:r>
            <a:endParaRPr lang="es-ES_tradnl" sz="2400" dirty="0" smtClean="0"/>
          </a:p>
          <a:p>
            <a:pPr marL="342900" indent="-342900">
              <a:spcBef>
                <a:spcPts val="600"/>
              </a:spcBef>
              <a:spcAft>
                <a:spcPts val="600"/>
              </a:spcAft>
              <a:buFont typeface="Arial" charset="0"/>
              <a:buChar char="•"/>
            </a:pPr>
            <a:r>
              <a:rPr lang="es-ES_tradnl" sz="2400" dirty="0" smtClean="0"/>
              <a:t>Taylor </a:t>
            </a:r>
            <a:r>
              <a:rPr lang="es-ES_tradnl" sz="2400" dirty="0" err="1"/>
              <a:t>McCormick</a:t>
            </a:r>
            <a:r>
              <a:rPr lang="es-ES_tradnl" sz="2400" dirty="0"/>
              <a:t> se unió al Coro </a:t>
            </a:r>
            <a:r>
              <a:rPr lang="es-ES_tradnl" sz="2400" dirty="0" err="1"/>
              <a:t>Queer</a:t>
            </a:r>
            <a:r>
              <a:rPr lang="es-ES_tradnl" sz="2400" dirty="0"/>
              <a:t> cuando comenzó a estudiar en la Universidad de Texas</a:t>
            </a:r>
            <a:r>
              <a:rPr lang="es-ES_tradnl" sz="2400" dirty="0" smtClean="0"/>
              <a:t>. El </a:t>
            </a:r>
            <a:r>
              <a:rPr lang="es-ES_tradnl" sz="2400" dirty="0"/>
              <a:t>presidente del coro agregó a </a:t>
            </a:r>
            <a:r>
              <a:rPr lang="es-ES_tradnl" sz="2400" dirty="0" err="1"/>
              <a:t>McCormick</a:t>
            </a:r>
            <a:r>
              <a:rPr lang="es-ES_tradnl" sz="2400" dirty="0"/>
              <a:t> al grupo de Facebook del coro, sin saber que la membresía de </a:t>
            </a:r>
            <a:r>
              <a:rPr lang="es-ES_tradnl" sz="2400" dirty="0" err="1"/>
              <a:t>McCormick</a:t>
            </a:r>
            <a:r>
              <a:rPr lang="es-ES_tradnl" sz="2400" dirty="0"/>
              <a:t> en este grupo se volvería visible para sus amigos de Facebook, incluido su estricto padre cristiano. Miembro de una iglesia conservadora, el padre de </a:t>
            </a:r>
            <a:r>
              <a:rPr lang="es-ES_tradnl" sz="2400" dirty="0" err="1"/>
              <a:t>McCormick</a:t>
            </a:r>
            <a:r>
              <a:rPr lang="es-ES_tradnl" sz="2400" dirty="0"/>
              <a:t> no habló con su hijo durante </a:t>
            </a:r>
            <a:r>
              <a:rPr lang="es-ES_tradnl" sz="2400" dirty="0" smtClean="0"/>
              <a:t>semanas. </a:t>
            </a:r>
            <a:r>
              <a:rPr lang="es-ES_tradnl" sz="2400" dirty="0"/>
              <a:t>Según un artículo publicado en el Wall Street </a:t>
            </a:r>
            <a:r>
              <a:rPr lang="es-ES_tradnl" sz="2400" dirty="0" err="1"/>
              <a:t>Journal</a:t>
            </a:r>
            <a:r>
              <a:rPr lang="es-ES_tradnl" sz="2400" dirty="0"/>
              <a:t>, </a:t>
            </a:r>
            <a:r>
              <a:rPr lang="es-ES_tradnl" sz="2400" dirty="0" err="1"/>
              <a:t>McCormick</a:t>
            </a:r>
            <a:r>
              <a:rPr lang="es-ES_tradnl" sz="2400" dirty="0"/>
              <a:t> fue víctima de </a:t>
            </a:r>
            <a:r>
              <a:rPr lang="es-ES_tradnl" sz="2400" u="sng" dirty="0"/>
              <a:t>la falta de control que tenemos sobre nuestros datos una vez que se digitalizan, o sobre nuestras vidas una vez que se almacenan</a:t>
            </a:r>
            <a:r>
              <a:rPr lang="es-ES_tradnl" sz="2400" dirty="0"/>
              <a:t> (</a:t>
            </a:r>
            <a:r>
              <a:rPr lang="es-ES_tradnl" sz="2400" dirty="0" err="1"/>
              <a:t>Fowler</a:t>
            </a:r>
            <a:r>
              <a:rPr lang="es-ES_tradnl" sz="2400" dirty="0"/>
              <a:t> 2012). </a:t>
            </a:r>
            <a:r>
              <a:rPr lang="es-ES_tradnl" sz="2400" dirty="0" err="1"/>
              <a:t>McCormick</a:t>
            </a:r>
            <a:r>
              <a:rPr lang="es-ES_tradnl" sz="2400" dirty="0"/>
              <a:t> "perdió el control de sus secretos" según el artículo</a:t>
            </a:r>
            <a:r>
              <a:rPr lang="es-ES_tradnl" sz="2400" dirty="0" smtClean="0"/>
              <a:t>.</a:t>
            </a:r>
          </a:p>
        </p:txBody>
      </p:sp>
    </p:spTree>
    <p:extLst>
      <p:ext uri="{BB962C8B-B14F-4D97-AF65-F5344CB8AC3E}">
        <p14:creationId xmlns:p14="http://schemas.microsoft.com/office/powerpoint/2010/main" val="19905949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569308" y="1995175"/>
            <a:ext cx="11313042" cy="283154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Al escribir sobre datos financieros y transaccionales, Mark </a:t>
            </a:r>
            <a:r>
              <a:rPr lang="es-ES_tradnl" sz="2400" dirty="0" err="1"/>
              <a:t>Andrejevic</a:t>
            </a:r>
            <a:r>
              <a:rPr lang="es-ES_tradnl" sz="2400" dirty="0"/>
              <a:t> (2013) señala otras formas en que los datos se utilizan para hacer predicciones, incluida una historia del New York Times sobre compañías de tarjetas de crédito que vigilan los hábitos de compra en busca de signos de divorcio inminente (</a:t>
            </a:r>
            <a:r>
              <a:rPr lang="es-ES_tradnl" sz="2400" dirty="0" err="1"/>
              <a:t>Duhigg</a:t>
            </a:r>
            <a:r>
              <a:rPr lang="es-ES_tradnl" sz="2400" dirty="0"/>
              <a:t> 2009</a:t>
            </a:r>
            <a:r>
              <a:rPr lang="es-ES_tradnl" sz="2400" dirty="0" smtClean="0"/>
              <a:t>):</a:t>
            </a:r>
          </a:p>
          <a:p>
            <a:pPr marL="342900" indent="-342900">
              <a:spcBef>
                <a:spcPts val="600"/>
              </a:spcBef>
              <a:spcAft>
                <a:spcPts val="600"/>
              </a:spcAft>
              <a:buFont typeface="Arial" charset="0"/>
              <a:buChar char="•"/>
            </a:pPr>
            <a:r>
              <a:rPr lang="es-ES_tradnl" sz="2400" dirty="0" smtClean="0"/>
              <a:t>¿</a:t>
            </a:r>
            <a:r>
              <a:rPr lang="es-ES_tradnl" sz="2400" dirty="0"/>
              <a:t>Usó su tarjeta de crédito para pagarle a un consejero matrimonial</a:t>
            </a:r>
            <a:r>
              <a:rPr lang="es-ES_tradnl" sz="2400" dirty="0" smtClean="0"/>
              <a:t>? Si </a:t>
            </a:r>
            <a:r>
              <a:rPr lang="es-ES_tradnl" sz="2400" dirty="0"/>
              <a:t>lo hiciera, su crédito podría verse reducido, porque el divorcio es costoso y afecta la capacidad de las personas para hacer pagos de crédito. </a:t>
            </a:r>
            <a:endParaRPr lang="es-ES_tradnl" sz="2400" dirty="0" smtClean="0"/>
          </a:p>
        </p:txBody>
      </p:sp>
    </p:spTree>
    <p:extLst>
      <p:ext uri="{BB962C8B-B14F-4D97-AF65-F5344CB8AC3E}">
        <p14:creationId xmlns:p14="http://schemas.microsoft.com/office/powerpoint/2010/main" val="6710439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5244" y="722696"/>
            <a:ext cx="3644311" cy="2053161"/>
          </a:xfrm>
        </p:spPr>
        <p:txBody>
          <a:bodyPr>
            <a:normAutofit/>
          </a:bodyPr>
          <a:lstStyle/>
          <a:p>
            <a:pPr lvl="0"/>
            <a:r>
              <a:rPr lang="en-US" dirty="0" smtClean="0"/>
              <a:t>Clustering</a:t>
            </a:r>
            <a:endParaRPr lang="es-ES_tradnl" dirty="0"/>
          </a:p>
        </p:txBody>
      </p:sp>
      <p:sp>
        <p:nvSpPr>
          <p:cNvPr id="3" name="Marcador de contenido 2"/>
          <p:cNvSpPr>
            <a:spLocks noGrp="1"/>
          </p:cNvSpPr>
          <p:nvPr>
            <p:ph idx="1"/>
          </p:nvPr>
        </p:nvSpPr>
        <p:spPr>
          <a:xfrm>
            <a:off x="4359369" y="187557"/>
            <a:ext cx="7437520" cy="1070278"/>
          </a:xfrm>
        </p:spPr>
        <p:txBody>
          <a:bodyPr>
            <a:noAutofit/>
          </a:bodyPr>
          <a:lstStyle/>
          <a:p>
            <a:pPr>
              <a:buFont typeface="Arial" charset="0"/>
              <a:buChar char="•"/>
            </a:pPr>
            <a:r>
              <a:rPr lang="es-ES_tradnl" sz="2200" dirty="0" smtClean="0"/>
              <a:t> CLUSTERING: </a:t>
            </a:r>
            <a:r>
              <a:rPr lang="es-ES_tradnl" sz="2400" dirty="0" smtClean="0"/>
              <a:t>Es necesaria la representación vectorial de observaciones.</a:t>
            </a:r>
            <a:endParaRPr lang="es-ES_tradnl" sz="2200" dirty="0" smtClean="0"/>
          </a:p>
        </p:txBody>
      </p:sp>
      <p:sp>
        <p:nvSpPr>
          <p:cNvPr id="5" name="Marcador de número de diapositiva 4"/>
          <p:cNvSpPr>
            <a:spLocks noGrp="1"/>
          </p:cNvSpPr>
          <p:nvPr>
            <p:ph type="sldNum" sz="quarter" idx="12"/>
          </p:nvPr>
        </p:nvSpPr>
        <p:spPr/>
        <p:txBody>
          <a:bodyPr/>
          <a:lstStyle/>
          <a:p>
            <a:fld id="{6D22F896-40B5-4ADD-8801-0D06FADFA095}" type="slidenum">
              <a:rPr lang="en-US" sz="1600" smtClean="0"/>
              <a:t>22</a:t>
            </a:fld>
            <a:endParaRPr lang="en-US" sz="1600" dirty="0"/>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110" y="598934"/>
            <a:ext cx="4345552" cy="4353846"/>
          </a:xfrm>
          <a:prstGeom prst="rect">
            <a:avLst/>
          </a:prstGeom>
        </p:spPr>
      </p:pic>
      <p:sp>
        <p:nvSpPr>
          <p:cNvPr id="4" name="Rectángulo 3"/>
          <p:cNvSpPr/>
          <p:nvPr/>
        </p:nvSpPr>
        <p:spPr>
          <a:xfrm>
            <a:off x="4359369" y="5079481"/>
            <a:ext cx="7437520" cy="1446550"/>
          </a:xfrm>
          <a:prstGeom prst="rect">
            <a:avLst/>
          </a:prstGeom>
        </p:spPr>
        <p:txBody>
          <a:bodyPr wrap="square">
            <a:spAutoFit/>
          </a:bodyPr>
          <a:lstStyle/>
          <a:p>
            <a:r>
              <a:rPr lang="es-ES_tradnl" sz="2200" dirty="0" smtClean="0"/>
              <a:t>Aprendizaje no supervisado para encontrar grupos naturales de observaciones.</a:t>
            </a:r>
          </a:p>
          <a:p>
            <a:r>
              <a:rPr lang="es-ES_tradnl" sz="2200" dirty="0" smtClean="0"/>
              <a:t>OBJETIVO: encontrar las etiquetas de clase y el número de clases directamente de los datos.</a:t>
            </a:r>
            <a:endParaRPr lang="es-ES_tradnl" sz="2200" dirty="0"/>
          </a:p>
        </p:txBody>
      </p:sp>
      <p:pic>
        <p:nvPicPr>
          <p:cNvPr id="7" name="Imagen 6"/>
          <p:cNvPicPr>
            <a:picLocks noChangeAspect="1"/>
          </p:cNvPicPr>
          <p:nvPr/>
        </p:nvPicPr>
        <p:blipFill>
          <a:blip r:embed="rId4"/>
          <a:stretch>
            <a:fillRect/>
          </a:stretch>
        </p:blipFill>
        <p:spPr>
          <a:xfrm>
            <a:off x="107830" y="3184070"/>
            <a:ext cx="3771725" cy="2286001"/>
          </a:xfrm>
          <a:prstGeom prst="rect">
            <a:avLst/>
          </a:prstGeom>
        </p:spPr>
      </p:pic>
    </p:spTree>
    <p:extLst>
      <p:ext uri="{BB962C8B-B14F-4D97-AF65-F5344CB8AC3E}">
        <p14:creationId xmlns:p14="http://schemas.microsoft.com/office/powerpoint/2010/main" val="8989261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23</a:t>
            </a:fld>
            <a:endParaRPr lang="en-US" sz="1600" dirty="0"/>
          </a:p>
        </p:txBody>
      </p:sp>
      <p:pic>
        <p:nvPicPr>
          <p:cNvPr id="7" name="Imagen 6"/>
          <p:cNvPicPr>
            <a:picLocks noChangeAspect="1"/>
          </p:cNvPicPr>
          <p:nvPr/>
        </p:nvPicPr>
        <p:blipFill>
          <a:blip r:embed="rId2"/>
          <a:stretch>
            <a:fillRect/>
          </a:stretch>
        </p:blipFill>
        <p:spPr>
          <a:xfrm>
            <a:off x="7766135" y="110619"/>
            <a:ext cx="3565893" cy="3212049"/>
          </a:xfrm>
          <a:prstGeom prst="rect">
            <a:avLst/>
          </a:prstGeom>
        </p:spPr>
      </p:pic>
      <p:sp>
        <p:nvSpPr>
          <p:cNvPr id="8" name="CuadroTexto 7"/>
          <p:cNvSpPr txBox="1"/>
          <p:nvPr/>
        </p:nvSpPr>
        <p:spPr>
          <a:xfrm>
            <a:off x="4427506" y="1521057"/>
            <a:ext cx="3023264" cy="461665"/>
          </a:xfrm>
          <a:prstGeom prst="rect">
            <a:avLst/>
          </a:prstGeom>
          <a:noFill/>
        </p:spPr>
        <p:txBody>
          <a:bodyPr wrap="none" rtlCol="0">
            <a:spAutoFit/>
          </a:bodyPr>
          <a:lstStyle/>
          <a:p>
            <a:r>
              <a:rPr lang="en-US" sz="2400" dirty="0" smtClean="0"/>
              <a:t>Hard/Soft assignments</a:t>
            </a:r>
            <a:endParaRPr lang="en-US" sz="2400" dirty="0"/>
          </a:p>
        </p:txBody>
      </p:sp>
      <p:sp>
        <p:nvSpPr>
          <p:cNvPr id="10" name="Título 1"/>
          <p:cNvSpPr txBox="1">
            <a:spLocks/>
          </p:cNvSpPr>
          <p:nvPr/>
        </p:nvSpPr>
        <p:spPr>
          <a:xfrm>
            <a:off x="696228" y="418720"/>
            <a:ext cx="10058400" cy="102506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mtClean="0"/>
              <a:t>Algorithms</a:t>
            </a:r>
            <a:endParaRPr lang="en-US" dirty="0"/>
          </a:p>
        </p:txBody>
      </p:sp>
      <p:sp>
        <p:nvSpPr>
          <p:cNvPr id="11" name="Marcador de contenido 2"/>
          <p:cNvSpPr txBox="1">
            <a:spLocks/>
          </p:cNvSpPr>
          <p:nvPr/>
        </p:nvSpPr>
        <p:spPr>
          <a:xfrm>
            <a:off x="498070" y="1264170"/>
            <a:ext cx="3469773" cy="393031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K-means</a:t>
            </a:r>
          </a:p>
          <a:p>
            <a:r>
              <a:rPr lang="en-US" dirty="0" smtClean="0"/>
              <a:t>Mean-shift clustering</a:t>
            </a:r>
          </a:p>
          <a:p>
            <a:r>
              <a:rPr lang="en-US" dirty="0" smtClean="0"/>
              <a:t>Gaussian mixture models (using the expectation maximization algorithm)</a:t>
            </a:r>
          </a:p>
          <a:p>
            <a:r>
              <a:rPr lang="en-US" dirty="0" smtClean="0"/>
              <a:t>Density-based Spatial Clustering of Applications with Noise (DBSCAN)</a:t>
            </a:r>
          </a:p>
          <a:p>
            <a:r>
              <a:rPr lang="en-US" dirty="0" smtClean="0"/>
              <a:t>Agglomerative Hierarchical Clustering</a:t>
            </a:r>
            <a:endParaRPr lang="en-US" dirty="0"/>
          </a:p>
        </p:txBody>
      </p:sp>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3345" y="3298649"/>
            <a:ext cx="3843904" cy="3075123"/>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2141" y="3256921"/>
            <a:ext cx="3907404" cy="3125923"/>
          </a:xfrm>
          <a:prstGeom prst="rect">
            <a:avLst/>
          </a:prstGeom>
        </p:spPr>
      </p:pic>
    </p:spTree>
    <p:extLst>
      <p:ext uri="{BB962C8B-B14F-4D97-AF65-F5344CB8AC3E}">
        <p14:creationId xmlns:p14="http://schemas.microsoft.com/office/powerpoint/2010/main" val="16429556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24</a:t>
            </a:fld>
            <a:endParaRPr lang="en-US" sz="1600" dirty="0"/>
          </a:p>
        </p:txBody>
      </p:sp>
      <p:pic>
        <p:nvPicPr>
          <p:cNvPr id="3" name="Imagen 2"/>
          <p:cNvPicPr>
            <a:picLocks noChangeAspect="1"/>
          </p:cNvPicPr>
          <p:nvPr/>
        </p:nvPicPr>
        <p:blipFill>
          <a:blip r:embed="rId3"/>
          <a:stretch>
            <a:fillRect/>
          </a:stretch>
        </p:blipFill>
        <p:spPr>
          <a:xfrm>
            <a:off x="5485231" y="515768"/>
            <a:ext cx="6160388" cy="2995195"/>
          </a:xfrm>
          <a:prstGeom prst="rect">
            <a:avLst/>
          </a:prstGeom>
        </p:spPr>
      </p:pic>
      <p:sp>
        <p:nvSpPr>
          <p:cNvPr id="4" name="Rectángulo 3"/>
          <p:cNvSpPr/>
          <p:nvPr/>
        </p:nvSpPr>
        <p:spPr>
          <a:xfrm>
            <a:off x="487680" y="2259741"/>
            <a:ext cx="5488577" cy="3785652"/>
          </a:xfrm>
          <a:prstGeom prst="rect">
            <a:avLst/>
          </a:prstGeom>
        </p:spPr>
        <p:txBody>
          <a:bodyPr wrap="square">
            <a:spAutoFit/>
          </a:bodyPr>
          <a:lstStyle/>
          <a:p>
            <a:r>
              <a:rPr lang="en-US" sz="2400" smtClean="0">
                <a:solidFill>
                  <a:srgbClr val="333333"/>
                </a:solidFill>
                <a:latin typeface="Helvetica" charset="0"/>
              </a:rPr>
              <a:t>Euclidean distance </a:t>
            </a:r>
            <a:r>
              <a:rPr lang="en-US" sz="2400" dirty="0" err="1" smtClean="0"/>
              <a:t>es</a:t>
            </a:r>
            <a:r>
              <a:rPr lang="en-US" sz="2400" dirty="0" smtClean="0"/>
              <a:t> </a:t>
            </a:r>
            <a:r>
              <a:rPr lang="en-US" sz="2400" dirty="0" err="1"/>
              <a:t>una</a:t>
            </a:r>
            <a:r>
              <a:rPr lang="en-US" sz="2400" dirty="0"/>
              <a:t> de </a:t>
            </a:r>
            <a:r>
              <a:rPr lang="en-US" sz="2400" dirty="0" err="1"/>
              <a:t>las</a:t>
            </a:r>
            <a:r>
              <a:rPr lang="en-US" sz="2400" dirty="0"/>
              <a:t> </a:t>
            </a:r>
            <a:r>
              <a:rPr lang="en-US" sz="2400" dirty="0" err="1"/>
              <a:t>medidas</a:t>
            </a:r>
            <a:r>
              <a:rPr lang="en-US" sz="2400" dirty="0"/>
              <a:t> de </a:t>
            </a:r>
            <a:r>
              <a:rPr lang="en-US" sz="2400" dirty="0" err="1"/>
              <a:t>distancia</a:t>
            </a:r>
            <a:r>
              <a:rPr lang="en-US" sz="2400" dirty="0"/>
              <a:t> </a:t>
            </a:r>
            <a:r>
              <a:rPr lang="en-US" sz="2400" dirty="0" err="1"/>
              <a:t>más</a:t>
            </a:r>
            <a:r>
              <a:rPr lang="en-US" sz="2400" dirty="0"/>
              <a:t> </a:t>
            </a:r>
            <a:r>
              <a:rPr lang="en-US" sz="2400" dirty="0" err="1"/>
              <a:t>populares</a:t>
            </a:r>
            <a:r>
              <a:rPr lang="en-US" sz="2400" dirty="0"/>
              <a:t> </a:t>
            </a:r>
            <a:r>
              <a:rPr lang="en-US" sz="2400" dirty="0" err="1"/>
              <a:t>utilizadas</a:t>
            </a:r>
            <a:r>
              <a:rPr lang="en-US" sz="2400" dirty="0"/>
              <a:t> en el </a:t>
            </a:r>
            <a:r>
              <a:rPr lang="en-US" sz="2400" dirty="0" err="1"/>
              <a:t>agrupamiento</a:t>
            </a:r>
            <a:r>
              <a:rPr lang="en-US" sz="2400" dirty="0"/>
              <a:t> </a:t>
            </a:r>
            <a:r>
              <a:rPr lang="en-US" sz="2400" dirty="0" err="1"/>
              <a:t>basado</a:t>
            </a:r>
            <a:r>
              <a:rPr lang="en-US" sz="2400" dirty="0"/>
              <a:t> en </a:t>
            </a:r>
            <a:r>
              <a:rPr lang="en-US" sz="2400" dirty="0" err="1"/>
              <a:t>distancia</a:t>
            </a:r>
            <a:r>
              <a:rPr lang="en-US" sz="2400" dirty="0"/>
              <a:t>.</a:t>
            </a:r>
          </a:p>
          <a:p>
            <a:endParaRPr lang="en-US" sz="2400" dirty="0"/>
          </a:p>
          <a:p>
            <a:r>
              <a:rPr lang="en-US" sz="2400" dirty="0"/>
              <a:t>Con </a:t>
            </a:r>
            <a:r>
              <a:rPr lang="en-US" sz="2400" dirty="0" err="1"/>
              <a:t>altas</a:t>
            </a:r>
            <a:r>
              <a:rPr lang="en-US" sz="2400" dirty="0"/>
              <a:t> </a:t>
            </a:r>
            <a:r>
              <a:rPr lang="en-US" sz="2400" dirty="0" err="1"/>
              <a:t>dimensiones</a:t>
            </a:r>
            <a:r>
              <a:rPr lang="en-US" sz="2400" dirty="0"/>
              <a:t> de </a:t>
            </a:r>
            <a:r>
              <a:rPr lang="en-US" sz="2400" dirty="0" err="1"/>
              <a:t>datos</a:t>
            </a:r>
            <a:r>
              <a:rPr lang="en-US" sz="2400" dirty="0"/>
              <a:t>, </a:t>
            </a:r>
            <a:r>
              <a:rPr lang="en-US" sz="2400" dirty="0" err="1"/>
              <a:t>otras</a:t>
            </a:r>
            <a:r>
              <a:rPr lang="en-US" sz="2400" dirty="0"/>
              <a:t> </a:t>
            </a:r>
            <a:r>
              <a:rPr lang="en-US" sz="2400" dirty="0" err="1"/>
              <a:t>métricas</a:t>
            </a:r>
            <a:r>
              <a:rPr lang="en-US" sz="2400" dirty="0"/>
              <a:t> </a:t>
            </a:r>
            <a:r>
              <a:rPr lang="en-US" sz="2400" dirty="0" err="1"/>
              <a:t>como</a:t>
            </a:r>
            <a:r>
              <a:rPr lang="en-US" sz="2400" dirty="0"/>
              <a:t> la </a:t>
            </a:r>
            <a:r>
              <a:rPr lang="en-US" sz="2400" dirty="0" err="1"/>
              <a:t>similitud</a:t>
            </a:r>
            <a:r>
              <a:rPr lang="en-US" sz="2400" dirty="0"/>
              <a:t> de </a:t>
            </a:r>
            <a:r>
              <a:rPr lang="en-US" sz="2400" dirty="0" err="1"/>
              <a:t>coseno</a:t>
            </a:r>
            <a:r>
              <a:rPr lang="en-US" sz="2400" dirty="0"/>
              <a:t> y el </a:t>
            </a:r>
            <a:r>
              <a:rPr lang="en-US" sz="2400" dirty="0" err="1"/>
              <a:t>coeficiente</a:t>
            </a:r>
            <a:r>
              <a:rPr lang="en-US" sz="2400" dirty="0"/>
              <a:t> de </a:t>
            </a:r>
            <a:r>
              <a:rPr lang="en-US" sz="2400" dirty="0" err="1"/>
              <a:t>correlación</a:t>
            </a:r>
            <a:r>
              <a:rPr lang="en-US" sz="2400" dirty="0"/>
              <a:t> de </a:t>
            </a:r>
            <a:r>
              <a:rPr lang="en-US" sz="2400" dirty="0" err="1"/>
              <a:t>Jaccard</a:t>
            </a:r>
            <a:r>
              <a:rPr lang="en-US" sz="2400" dirty="0"/>
              <a:t> se </a:t>
            </a:r>
            <a:r>
              <a:rPr lang="en-US" sz="2400" dirty="0" err="1"/>
              <a:t>encuentran</a:t>
            </a:r>
            <a:r>
              <a:rPr lang="en-US" sz="2400" dirty="0"/>
              <a:t> entre </a:t>
            </a:r>
            <a:r>
              <a:rPr lang="en-US" sz="2400" dirty="0" err="1"/>
              <a:t>las</a:t>
            </a:r>
            <a:r>
              <a:rPr lang="en-US" sz="2400" dirty="0"/>
              <a:t> </a:t>
            </a:r>
            <a:r>
              <a:rPr lang="en-US" sz="2400" dirty="0" err="1"/>
              <a:t>alternativas</a:t>
            </a:r>
            <a:r>
              <a:rPr lang="en-US" sz="2400" dirty="0"/>
              <a:t> </a:t>
            </a:r>
            <a:r>
              <a:rPr lang="en-US" sz="2400" dirty="0" err="1"/>
              <a:t>más</a:t>
            </a:r>
            <a:r>
              <a:rPr lang="en-US" sz="2400" dirty="0"/>
              <a:t> </a:t>
            </a:r>
            <a:r>
              <a:rPr lang="en-US" sz="2400" dirty="0" err="1"/>
              <a:t>populares</a:t>
            </a:r>
            <a:r>
              <a:rPr lang="en-US" sz="2400" dirty="0"/>
              <a:t>.</a:t>
            </a:r>
          </a:p>
        </p:txBody>
      </p:sp>
      <p:sp>
        <p:nvSpPr>
          <p:cNvPr id="5" name="Título 1"/>
          <p:cNvSpPr txBox="1">
            <a:spLocks/>
          </p:cNvSpPr>
          <p:nvPr/>
        </p:nvSpPr>
        <p:spPr>
          <a:xfrm>
            <a:off x="487680" y="515768"/>
            <a:ext cx="10266948" cy="12220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err="1"/>
              <a:t>Métricas</a:t>
            </a:r>
            <a:r>
              <a:rPr lang="en-US" dirty="0"/>
              <a:t> de </a:t>
            </a:r>
            <a:r>
              <a:rPr lang="en-US" dirty="0" err="1"/>
              <a:t>distancia</a:t>
            </a:r>
            <a:endParaRPr lang="en-US" dirty="0"/>
          </a:p>
        </p:txBody>
      </p:sp>
    </p:spTree>
    <p:extLst>
      <p:ext uri="{BB962C8B-B14F-4D97-AF65-F5344CB8AC3E}">
        <p14:creationId xmlns:p14="http://schemas.microsoft.com/office/powerpoint/2010/main" val="8105066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1028700" y="6419851"/>
            <a:ext cx="10183783" cy="405060"/>
          </a:xfrm>
        </p:spPr>
        <p:txBody>
          <a:bodyPr/>
          <a:lstStyle/>
          <a:p>
            <a:r>
              <a:rPr lang="en-US" sz="1600" dirty="0" smtClean="0"/>
              <a:t>                                                                                                                                                                                                      </a:t>
            </a:r>
            <a:fld id="{5C8A0B6C-2F0D-9146-B965-5B2E4517E27B}" type="slidenum">
              <a:rPr lang="en-US" sz="1600" smtClean="0"/>
              <a:t>25</a:t>
            </a:fld>
            <a:endParaRPr lang="en-US" sz="1600" dirty="0"/>
          </a:p>
        </p:txBody>
      </p:sp>
      <p:sp>
        <p:nvSpPr>
          <p:cNvPr id="5" name="Rectángulo 4"/>
          <p:cNvSpPr/>
          <p:nvPr/>
        </p:nvSpPr>
        <p:spPr>
          <a:xfrm>
            <a:off x="1028700" y="692327"/>
            <a:ext cx="10482942" cy="4699166"/>
          </a:xfrm>
          <a:prstGeom prst="rect">
            <a:avLst/>
          </a:prstGeom>
        </p:spPr>
        <p:txBody>
          <a:bodyPr wrap="square" bIns="36000">
            <a:spAutoFit/>
          </a:bodyPr>
          <a:lstStyle/>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Midiendo el Grado de </a:t>
            </a: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Participación de </a:t>
            </a:r>
            <a:r>
              <a:rPr lang="es-ES_tradnl" sz="4000" b="1" dirty="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los Usuarios de </a:t>
            </a: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Twitter</a:t>
            </a: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 en Temas Políticos</a:t>
            </a:r>
          </a:p>
          <a:p>
            <a:pPr algn="ctr">
              <a:lnSpc>
                <a:spcPct val="150000"/>
              </a:lnSpc>
            </a:pPr>
            <a:endPar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endParaRP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CASO DE ESTUDIO</a:t>
            </a:r>
            <a:endParaRPr lang="es-ES_tradnl" sz="4000" b="1" dirty="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129712340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n-US" sz="1600" smtClean="0"/>
              <a:t>26</a:t>
            </a:fld>
            <a:endParaRPr lang="en-US" sz="1600" dirty="0"/>
          </a:p>
        </p:txBody>
      </p:sp>
      <p:sp>
        <p:nvSpPr>
          <p:cNvPr id="6" name="Título 1"/>
          <p:cNvSpPr txBox="1">
            <a:spLocks/>
          </p:cNvSpPr>
          <p:nvPr/>
        </p:nvSpPr>
        <p:spPr>
          <a:xfrm>
            <a:off x="498070" y="489857"/>
            <a:ext cx="11022536" cy="131503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Data </a:t>
            </a:r>
            <a:r>
              <a:rPr lang="es-ES" sz="4000" dirty="0" err="1" smtClean="0"/>
              <a:t>Mining</a:t>
            </a:r>
            <a:r>
              <a:rPr lang="es-ES" sz="4000" dirty="0" smtClean="0"/>
              <a:t> y Big Data en la práctica</a:t>
            </a:r>
            <a:endParaRPr lang="es-ES_tradnl" sz="4000" b="1" dirty="0"/>
          </a:p>
        </p:txBody>
      </p:sp>
      <p:sp>
        <p:nvSpPr>
          <p:cNvPr id="7" name="Marcador de contenido 2"/>
          <p:cNvSpPr txBox="1">
            <a:spLocks/>
          </p:cNvSpPr>
          <p:nvPr/>
        </p:nvSpPr>
        <p:spPr>
          <a:xfrm>
            <a:off x="498070" y="2008413"/>
            <a:ext cx="6137527" cy="386067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charset="2"/>
              <a:buChar char="§"/>
            </a:pPr>
            <a:r>
              <a:rPr lang="en-US" sz="2800" dirty="0" smtClean="0"/>
              <a:t> </a:t>
            </a:r>
            <a:r>
              <a:rPr lang="en-US" sz="2800" dirty="0" err="1" smtClean="0"/>
              <a:t>Ciudadan</a:t>
            </a:r>
            <a:r>
              <a:rPr lang="es-ES" sz="2800" dirty="0" err="1" smtClean="0"/>
              <a:t>ía</a:t>
            </a:r>
            <a:r>
              <a:rPr lang="es-ES" sz="2800" dirty="0" smtClean="0"/>
              <a:t> </a:t>
            </a:r>
            <a:r>
              <a:rPr lang="en-US" sz="2800" dirty="0" smtClean="0"/>
              <a:t>Digital en </a:t>
            </a:r>
            <a:r>
              <a:rPr lang="en-US" sz="2800" dirty="0" err="1" smtClean="0"/>
              <a:t>las</a:t>
            </a:r>
            <a:r>
              <a:rPr lang="en-US" sz="2800" dirty="0" smtClean="0"/>
              <a:t> </a:t>
            </a:r>
            <a:r>
              <a:rPr lang="en-US" sz="2800" dirty="0" err="1" smtClean="0"/>
              <a:t>Redes</a:t>
            </a:r>
            <a:r>
              <a:rPr lang="en-US" sz="2800" dirty="0" smtClean="0"/>
              <a:t> </a:t>
            </a:r>
            <a:r>
              <a:rPr lang="en-US" sz="2800" dirty="0" err="1" smtClean="0"/>
              <a:t>Sociales</a:t>
            </a:r>
            <a:endParaRPr lang="en-US" sz="2800" dirty="0" smtClean="0"/>
          </a:p>
          <a:p>
            <a:pPr>
              <a:buFont typeface="Wingdings" charset="2"/>
              <a:buChar char="§"/>
            </a:pPr>
            <a:r>
              <a:rPr lang="en-US" sz="2800" dirty="0" smtClean="0"/>
              <a:t> </a:t>
            </a:r>
            <a:r>
              <a:rPr lang="en-US" sz="2800" dirty="0" err="1" smtClean="0"/>
              <a:t>Modelamiento</a:t>
            </a:r>
            <a:r>
              <a:rPr lang="en-US" sz="2800" dirty="0" smtClean="0"/>
              <a:t> de </a:t>
            </a:r>
            <a:r>
              <a:rPr lang="en-US" sz="2800" dirty="0" err="1" smtClean="0"/>
              <a:t>las</a:t>
            </a:r>
            <a:r>
              <a:rPr lang="en-US" sz="2800" dirty="0" smtClean="0"/>
              <a:t> </a:t>
            </a:r>
            <a:r>
              <a:rPr lang="en-US" sz="2800" dirty="0" err="1" smtClean="0"/>
              <a:t>tendencias</a:t>
            </a:r>
            <a:r>
              <a:rPr lang="en-US" sz="2800" dirty="0" smtClean="0"/>
              <a:t> pol</a:t>
            </a:r>
            <a:r>
              <a:rPr lang="es-ES" sz="2800" dirty="0" err="1" smtClean="0"/>
              <a:t>íticas</a:t>
            </a:r>
            <a:r>
              <a:rPr lang="es-ES" sz="2800" dirty="0" smtClean="0"/>
              <a:t> de los usuarios de Twitter</a:t>
            </a:r>
          </a:p>
          <a:p>
            <a:pPr>
              <a:buFont typeface="Wingdings" charset="2"/>
              <a:buChar char="§"/>
            </a:pPr>
            <a:r>
              <a:rPr lang="es-ES" sz="2800" dirty="0" smtClean="0"/>
              <a:t> Mal uso de hashtags relacionados a temas políticos</a:t>
            </a:r>
          </a:p>
          <a:p>
            <a:pPr>
              <a:buFont typeface="Wingdings" charset="2"/>
              <a:buChar char="§"/>
            </a:pPr>
            <a:r>
              <a:rPr lang="es-ES" sz="2800" dirty="0" smtClean="0"/>
              <a:t>Mujeres en la política: Argentina, elecciones 2017</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9413" y="1001551"/>
            <a:ext cx="4280028" cy="4868822"/>
          </a:xfrm>
          <a:prstGeom prst="rect">
            <a:avLst/>
          </a:prstGeom>
        </p:spPr>
      </p:pic>
    </p:spTree>
    <p:extLst>
      <p:ext uri="{BB962C8B-B14F-4D97-AF65-F5344CB8AC3E}">
        <p14:creationId xmlns:p14="http://schemas.microsoft.com/office/powerpoint/2010/main" val="5945317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94359"/>
            <a:ext cx="3200400" cy="1410016"/>
          </a:xfrm>
        </p:spPr>
        <p:txBody>
          <a:bodyPr/>
          <a:lstStyle/>
          <a:p>
            <a:r>
              <a:rPr lang="en-US" dirty="0" smtClean="0"/>
              <a:t>RESEARCH QUESTIONS</a:t>
            </a:r>
            <a:endParaRPr lang="en-US" dirty="0"/>
          </a:p>
        </p:txBody>
      </p:sp>
      <p:sp>
        <p:nvSpPr>
          <p:cNvPr id="4" name="Marcador de texto 3"/>
          <p:cNvSpPr>
            <a:spLocks noGrp="1"/>
          </p:cNvSpPr>
          <p:nvPr>
            <p:ph type="body" sz="half" idx="2"/>
          </p:nvPr>
        </p:nvSpPr>
        <p:spPr>
          <a:xfrm>
            <a:off x="244929" y="2671446"/>
            <a:ext cx="3412671" cy="3804963"/>
          </a:xfrm>
        </p:spPr>
        <p:txBody>
          <a:bodyPr>
            <a:noAutofit/>
          </a:bodyPr>
          <a:lstStyle/>
          <a:p>
            <a:r>
              <a:rPr lang="es-ES_tradnl" sz="2000" dirty="0" smtClean="0"/>
              <a:t>Q1. ¿Es posible cuantificar el nivel de interés de un usuario en  temas políticos?</a:t>
            </a:r>
          </a:p>
          <a:p>
            <a:r>
              <a:rPr lang="es-ES_tradnl" sz="2000" dirty="0" smtClean="0"/>
              <a:t>Q2. El grado de interés de un usuario en la política está positivamente correlacionado con el de sus amigos?</a:t>
            </a:r>
            <a:endParaRPr lang="es-ES_tradnl" sz="2000" dirty="0"/>
          </a:p>
        </p:txBody>
      </p:sp>
      <p:sp>
        <p:nvSpPr>
          <p:cNvPr id="3" name="Marcador de número de diapositiva 2"/>
          <p:cNvSpPr>
            <a:spLocks noGrp="1"/>
          </p:cNvSpPr>
          <p:nvPr>
            <p:ph type="sldNum" sz="quarter" idx="12"/>
          </p:nvPr>
        </p:nvSpPr>
        <p:spPr>
          <a:xfrm>
            <a:off x="3923606" y="6476410"/>
            <a:ext cx="7322127" cy="365125"/>
          </a:xfrm>
        </p:spPr>
        <p:txBody>
          <a:bodyPr/>
          <a:lstStyle/>
          <a:p>
            <a:pPr marL="0" lvl="1" algn="r"/>
            <a:fld id="{D57F1E4F-1CFF-5643-939E-217C01CDF565}" type="slidenum">
              <a:rPr lang="en-US" sz="1600" smtClean="0"/>
              <a:pPr marL="0" lvl="1" algn="r"/>
              <a:t>27</a:t>
            </a:fld>
            <a:endParaRPr lang="en-US" sz="1600" dirty="0"/>
          </a:p>
        </p:txBody>
      </p:sp>
      <p:sp>
        <p:nvSpPr>
          <p:cNvPr id="11" name="Llamada de flecha hacia abajo 10"/>
          <p:cNvSpPr/>
          <p:nvPr/>
        </p:nvSpPr>
        <p:spPr>
          <a:xfrm>
            <a:off x="7125204" y="1090432"/>
            <a:ext cx="2049260" cy="2179711"/>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ángulo 26"/>
          <p:cNvSpPr/>
          <p:nvPr/>
        </p:nvSpPr>
        <p:spPr>
          <a:xfrm>
            <a:off x="7619624" y="1573488"/>
            <a:ext cx="1060420" cy="430887"/>
          </a:xfrm>
          <a:prstGeom prst="rect">
            <a:avLst/>
          </a:prstGeom>
          <a:noFill/>
        </p:spPr>
        <p:txBody>
          <a:bodyPr wrap="none" lIns="91440" tIns="45720" rIns="91440" bIns="45720">
            <a:spAutoFit/>
          </a:bodyPr>
          <a:lstStyle/>
          <a:p>
            <a:pPr algn="ctr"/>
            <a:r>
              <a:rPr lang="es-ES" sz="22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22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pic>
        <p:nvPicPr>
          <p:cNvPr id="32" name="Imagen 31"/>
          <p:cNvPicPr>
            <a:picLocks noChangeAspect="1"/>
          </p:cNvPicPr>
          <p:nvPr/>
        </p:nvPicPr>
        <p:blipFill rotWithShape="1">
          <a:blip r:embed="rId3"/>
          <a:srcRect l="49217"/>
          <a:stretch/>
        </p:blipFill>
        <p:spPr>
          <a:xfrm>
            <a:off x="7155527" y="3314232"/>
            <a:ext cx="2050790" cy="1942494"/>
          </a:xfrm>
          <a:prstGeom prst="rect">
            <a:avLst/>
          </a:prstGeom>
        </p:spPr>
      </p:pic>
      <p:pic>
        <p:nvPicPr>
          <p:cNvPr id="33" name="Imagen 32"/>
          <p:cNvPicPr>
            <a:picLocks noChangeAspect="1"/>
          </p:cNvPicPr>
          <p:nvPr/>
        </p:nvPicPr>
        <p:blipFill rotWithShape="1">
          <a:blip r:embed="rId3"/>
          <a:srcRect r="51582"/>
          <a:stretch/>
        </p:blipFill>
        <p:spPr>
          <a:xfrm>
            <a:off x="4613780" y="3349697"/>
            <a:ext cx="1883870" cy="1871564"/>
          </a:xfrm>
          <a:prstGeom prst="rect">
            <a:avLst/>
          </a:prstGeom>
        </p:spPr>
      </p:pic>
      <p:sp>
        <p:nvSpPr>
          <p:cNvPr id="34" name="Llamada de flecha hacia abajo 33"/>
          <p:cNvSpPr/>
          <p:nvPr/>
        </p:nvSpPr>
        <p:spPr>
          <a:xfrm>
            <a:off x="4429700" y="1090432"/>
            <a:ext cx="2252030" cy="2173046"/>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ángulo 36"/>
          <p:cNvSpPr/>
          <p:nvPr/>
        </p:nvSpPr>
        <p:spPr>
          <a:xfrm>
            <a:off x="4340344" y="1253625"/>
            <a:ext cx="2327087" cy="923330"/>
          </a:xfrm>
          <a:prstGeom prst="rect">
            <a:avLst/>
          </a:prstGeom>
          <a:noFill/>
        </p:spPr>
        <p:txBody>
          <a:bodyPr wrap="square" lIns="91440" tIns="45720" rIns="91440" bIns="45720">
            <a:spAutoFit/>
          </a:bodyPr>
          <a:lstStyle/>
          <a:p>
            <a:pPr algn="ctr"/>
            <a:r>
              <a:rPr lang="es-ES" sz="54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5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5" name="CuadroTexto 4"/>
          <p:cNvSpPr txBox="1"/>
          <p:nvPr/>
        </p:nvSpPr>
        <p:spPr>
          <a:xfrm>
            <a:off x="4286042" y="249928"/>
            <a:ext cx="7789761" cy="415498"/>
          </a:xfrm>
          <a:prstGeom prst="rect">
            <a:avLst/>
          </a:prstGeom>
          <a:noFill/>
        </p:spPr>
        <p:txBody>
          <a:bodyPr wrap="none" rtlCol="0">
            <a:spAutoFit/>
          </a:bodyPr>
          <a:lstStyle/>
          <a:p>
            <a:r>
              <a:rPr lang="en-US" sz="2100" dirty="0" smtClean="0"/>
              <a:t>Aim: Measuring</a:t>
            </a:r>
            <a:r>
              <a:rPr lang="en-US" sz="2100" dirty="0"/>
              <a:t> </a:t>
            </a:r>
            <a:r>
              <a:rPr lang="en-US" sz="2100" dirty="0" smtClean="0"/>
              <a:t>the </a:t>
            </a:r>
            <a:r>
              <a:rPr lang="en-US" sz="2100" dirty="0"/>
              <a:t>“degree of interest in politics” (</a:t>
            </a:r>
            <a:r>
              <a:rPr lang="en-US" sz="2100" dirty="0" err="1"/>
              <a:t>DoIP</a:t>
            </a:r>
            <a:r>
              <a:rPr lang="en-US" sz="2100" dirty="0"/>
              <a:t>) of tweeters.</a:t>
            </a:r>
          </a:p>
        </p:txBody>
      </p:sp>
      <p:sp>
        <p:nvSpPr>
          <p:cNvPr id="24" name="Llamada de flecha hacia abajo 23"/>
          <p:cNvSpPr/>
          <p:nvPr/>
        </p:nvSpPr>
        <p:spPr>
          <a:xfrm>
            <a:off x="9677264" y="1066644"/>
            <a:ext cx="2049260" cy="2179711"/>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ángulo 41"/>
          <p:cNvSpPr/>
          <p:nvPr/>
        </p:nvSpPr>
        <p:spPr>
          <a:xfrm>
            <a:off x="10007623" y="1556366"/>
            <a:ext cx="1456874" cy="584775"/>
          </a:xfrm>
          <a:prstGeom prst="rect">
            <a:avLst/>
          </a:prstGeom>
          <a:noFill/>
        </p:spPr>
        <p:txBody>
          <a:bodyPr wrap="none" lIns="91440" tIns="45720" rIns="91440" bIns="45720">
            <a:spAutoFit/>
          </a:bodyPr>
          <a:lstStyle/>
          <a:p>
            <a:pPr algn="ctr"/>
            <a:r>
              <a:rPr lang="es-ES" sz="32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32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43" name="CuadroTexto 42"/>
          <p:cNvSpPr txBox="1"/>
          <p:nvPr/>
        </p:nvSpPr>
        <p:spPr>
          <a:xfrm>
            <a:off x="4429700" y="5511820"/>
            <a:ext cx="6437596" cy="461665"/>
          </a:xfrm>
          <a:prstGeom prst="rect">
            <a:avLst/>
          </a:prstGeom>
          <a:noFill/>
        </p:spPr>
        <p:txBody>
          <a:bodyPr wrap="none" rtlCol="0">
            <a:spAutoFit/>
          </a:bodyPr>
          <a:lstStyle/>
          <a:p>
            <a:r>
              <a:rPr lang="es-ES_tradnl" sz="2400" dirty="0" smtClean="0"/>
              <a:t>¿Cuán interesados en la política están tus amigos?</a:t>
            </a:r>
          </a:p>
        </p:txBody>
      </p:sp>
      <p:pic>
        <p:nvPicPr>
          <p:cNvPr id="16" name="Imagen 15"/>
          <p:cNvPicPr>
            <a:picLocks noChangeAspect="1"/>
          </p:cNvPicPr>
          <p:nvPr/>
        </p:nvPicPr>
        <p:blipFill rotWithShape="1">
          <a:blip r:embed="rId4"/>
          <a:srcRect r="51582"/>
          <a:stretch/>
        </p:blipFill>
        <p:spPr>
          <a:xfrm>
            <a:off x="9759959" y="3314232"/>
            <a:ext cx="1883870" cy="1871564"/>
          </a:xfrm>
          <a:prstGeom prst="rect">
            <a:avLst/>
          </a:prstGeom>
        </p:spPr>
      </p:pic>
    </p:spTree>
    <p:extLst>
      <p:ext uri="{BB962C8B-B14F-4D97-AF65-F5344CB8AC3E}">
        <p14:creationId xmlns:p14="http://schemas.microsoft.com/office/powerpoint/2010/main" val="4299136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AA05B03-6302-477D-9F50-2CF42C5E6F01}"/>
              </a:ext>
            </a:extLst>
          </p:cNvPr>
          <p:cNvSpPr>
            <a:spLocks noGrp="1"/>
          </p:cNvSpPr>
          <p:nvPr>
            <p:ph type="title"/>
          </p:nvPr>
        </p:nvSpPr>
        <p:spPr>
          <a:xfrm>
            <a:off x="1069848" y="484632"/>
            <a:ext cx="10058400" cy="1215831"/>
          </a:xfrm>
        </p:spPr>
        <p:txBody>
          <a:bodyPr>
            <a:normAutofit fontScale="90000"/>
          </a:bodyPr>
          <a:lstStyle/>
          <a:p>
            <a:r>
              <a:rPr lang="es-ES_tradnl" sz="3800" dirty="0" smtClean="0"/>
              <a:t>Introducción: Grado de Interés de un Usuario en la Política </a:t>
            </a:r>
            <a:br>
              <a:rPr lang="es-ES_tradnl" sz="3800" dirty="0" smtClean="0"/>
            </a:br>
            <a:r>
              <a:rPr lang="es-ES_tradnl" sz="3800" dirty="0" smtClean="0"/>
              <a:t>                          </a:t>
            </a:r>
            <a:r>
              <a:rPr lang="es-ES_tradnl" sz="3800" dirty="0" err="1" smtClean="0"/>
              <a:t>Degree</a:t>
            </a:r>
            <a:r>
              <a:rPr lang="es-ES_tradnl" sz="3800" dirty="0" smtClean="0"/>
              <a:t> of </a:t>
            </a:r>
            <a:r>
              <a:rPr lang="es-ES_tradnl" sz="3800" dirty="0" err="1" smtClean="0"/>
              <a:t>Interest</a:t>
            </a:r>
            <a:r>
              <a:rPr lang="es-ES_tradnl" sz="3800" dirty="0" smtClean="0"/>
              <a:t> in </a:t>
            </a:r>
            <a:r>
              <a:rPr lang="es-ES_tradnl" sz="3800" dirty="0" err="1" smtClean="0"/>
              <a:t>Politics</a:t>
            </a:r>
            <a:r>
              <a:rPr lang="es-ES_tradnl" sz="3800" dirty="0" smtClean="0"/>
              <a:t> of a </a:t>
            </a:r>
            <a:r>
              <a:rPr lang="es-ES_tradnl" sz="3600" dirty="0" err="1" smtClean="0"/>
              <a:t>user</a:t>
            </a:r>
            <a:r>
              <a:rPr lang="es-ES_tradnl" sz="3800" dirty="0" smtClean="0"/>
              <a:t> </a:t>
            </a:r>
            <a:r>
              <a:rPr lang="es-ES_tradnl" sz="3800" b="1" dirty="0" smtClean="0"/>
              <a:t>“</a:t>
            </a:r>
            <a:r>
              <a:rPr lang="es-ES_tradnl" sz="3800" b="1" dirty="0" err="1" smtClean="0"/>
              <a:t>DoIP</a:t>
            </a:r>
            <a:r>
              <a:rPr lang="es-ES_tradnl" sz="3800" b="1" dirty="0" smtClean="0"/>
              <a:t>” </a:t>
            </a:r>
            <a:endParaRPr lang="es-ES_tradnl" sz="3800" b="1" dirty="0"/>
          </a:p>
        </p:txBody>
      </p:sp>
      <p:sp>
        <p:nvSpPr>
          <p:cNvPr id="3" name="Marcador de contenido 2">
            <a:extLst>
              <a:ext uri="{FF2B5EF4-FFF2-40B4-BE49-F238E27FC236}">
                <a16:creationId xmlns:a16="http://schemas.microsoft.com/office/drawing/2014/main" xmlns="" id="{A9F671C4-70E3-47FD-A8CF-69329E4144A1}"/>
              </a:ext>
            </a:extLst>
          </p:cNvPr>
          <p:cNvSpPr>
            <a:spLocks noGrp="1"/>
          </p:cNvSpPr>
          <p:nvPr>
            <p:ph idx="1"/>
          </p:nvPr>
        </p:nvSpPr>
        <p:spPr>
          <a:xfrm>
            <a:off x="1069848" y="1926771"/>
            <a:ext cx="10360152" cy="4041213"/>
          </a:xfrm>
        </p:spPr>
        <p:txBody>
          <a:bodyPr>
            <a:noAutofit/>
          </a:bodyPr>
          <a:lstStyle/>
          <a:p>
            <a:pPr>
              <a:lnSpc>
                <a:spcPct val="100000"/>
              </a:lnSpc>
              <a:spcBef>
                <a:spcPts val="0"/>
              </a:spcBef>
              <a:spcAft>
                <a:spcPts val="0"/>
              </a:spcAft>
            </a:pPr>
            <a:endParaRPr lang="es-ES_tradnl" sz="2400" dirty="0" smtClean="0">
              <a:ea typeface="Helvetica" charset="0"/>
              <a:cs typeface="Helvetica" charset="0"/>
            </a:endParaRPr>
          </a:p>
          <a:p>
            <a:pPr>
              <a:lnSpc>
                <a:spcPct val="100000"/>
              </a:lnSpc>
              <a:spcBef>
                <a:spcPts val="0"/>
              </a:spcBef>
              <a:spcAft>
                <a:spcPts val="0"/>
              </a:spcAft>
            </a:pPr>
            <a:r>
              <a:rPr lang="es-ES_tradnl" sz="2400" dirty="0" smtClean="0">
                <a:ea typeface="Helvetica" charset="0"/>
                <a:cs typeface="Helvetica" charset="0"/>
              </a:rPr>
              <a:t>Dificultad para definir su interés</a:t>
            </a:r>
          </a:p>
          <a:p>
            <a:pPr lvl="1">
              <a:lnSpc>
                <a:spcPct val="100000"/>
              </a:lnSpc>
              <a:spcBef>
                <a:spcPts val="0"/>
              </a:spcBef>
              <a:spcAft>
                <a:spcPts val="0"/>
              </a:spcAft>
            </a:pPr>
            <a:r>
              <a:rPr lang="es-ES_tradnl" sz="2400" dirty="0" smtClean="0">
                <a:ea typeface="Helvetica" charset="0"/>
                <a:cs typeface="Helvetica" charset="0"/>
              </a:rPr>
              <a:t>La cantidad de contenido publicado cada segundo </a:t>
            </a:r>
          </a:p>
          <a:p>
            <a:pPr lvl="1">
              <a:lnSpc>
                <a:spcPct val="100000"/>
              </a:lnSpc>
              <a:spcBef>
                <a:spcPts val="0"/>
              </a:spcBef>
              <a:spcAft>
                <a:spcPts val="0"/>
              </a:spcAft>
            </a:pPr>
            <a:r>
              <a:rPr lang="es-ES_tradnl" sz="2400" dirty="0" smtClean="0">
                <a:ea typeface="Helvetica" charset="0"/>
                <a:cs typeface="Helvetica" charset="0"/>
              </a:rPr>
              <a:t>Los enlaces dinámicos entre usuarios</a:t>
            </a:r>
          </a:p>
          <a:p>
            <a:pPr lvl="1">
              <a:lnSpc>
                <a:spcPct val="100000"/>
              </a:lnSpc>
              <a:spcBef>
                <a:spcPts val="0"/>
              </a:spcBef>
              <a:spcAft>
                <a:spcPts val="0"/>
              </a:spcAft>
            </a:pPr>
            <a:r>
              <a:rPr lang="es-ES_tradnl" sz="2400" dirty="0" smtClean="0">
                <a:ea typeface="Helvetica" charset="0"/>
                <a:cs typeface="Helvetica" charset="0"/>
              </a:rPr>
              <a:t>Amplios propósitos o naturaleza de Twitter</a:t>
            </a:r>
          </a:p>
          <a:p>
            <a:pPr lvl="1">
              <a:lnSpc>
                <a:spcPct val="100000"/>
              </a:lnSpc>
              <a:spcBef>
                <a:spcPts val="0"/>
              </a:spcBef>
              <a:spcAft>
                <a:spcPts val="0"/>
              </a:spcAft>
            </a:pPr>
            <a:endParaRPr lang="es-ES_tradnl" sz="2400" dirty="0" smtClean="0">
              <a:ea typeface="Helvetica" charset="0"/>
              <a:cs typeface="Helvetica" charset="0"/>
            </a:endParaRPr>
          </a:p>
          <a:p>
            <a:pPr>
              <a:lnSpc>
                <a:spcPct val="100000"/>
              </a:lnSpc>
              <a:spcBef>
                <a:spcPts val="0"/>
              </a:spcBef>
              <a:spcAft>
                <a:spcPts val="0"/>
              </a:spcAft>
            </a:pPr>
            <a:r>
              <a:rPr lang="es-ES_tradnl" sz="2400" dirty="0" smtClean="0">
                <a:ea typeface="Helvetica" charset="0"/>
                <a:cs typeface="Helvetica" charset="0"/>
              </a:rPr>
              <a:t>Identificar el “</a:t>
            </a:r>
            <a:r>
              <a:rPr lang="es-ES_tradnl" sz="2400" b="1" dirty="0" err="1" smtClean="0">
                <a:ea typeface="Helvetica" charset="0"/>
                <a:cs typeface="Helvetica" charset="0"/>
              </a:rPr>
              <a:t>DoIP</a:t>
            </a:r>
            <a:r>
              <a:rPr lang="es-ES_tradnl" sz="2400" dirty="0" smtClean="0">
                <a:ea typeface="Helvetica" charset="0"/>
                <a:cs typeface="Helvetica" charset="0"/>
              </a:rPr>
              <a:t>” para ofrecer recomendaciones relevantes :</a:t>
            </a:r>
          </a:p>
          <a:p>
            <a:pPr lvl="1"/>
            <a:r>
              <a:rPr lang="es-ES_tradnl" sz="2400" dirty="0" smtClean="0">
                <a:ea typeface="Helvetica" charset="0"/>
                <a:cs typeface="Helvetica" charset="0"/>
              </a:rPr>
              <a:t>Figuras políticas a &lt;SEGUIR&gt; </a:t>
            </a:r>
          </a:p>
          <a:p>
            <a:pPr lvl="1"/>
            <a:r>
              <a:rPr lang="es-ES_tradnl" sz="2400" dirty="0" smtClean="0">
                <a:ea typeface="Helvetica" charset="0"/>
                <a:cs typeface="Helvetica" charset="0"/>
              </a:rPr>
              <a:t>Tweets que hablan acerca de temas políticos</a:t>
            </a:r>
          </a:p>
          <a:p>
            <a:pPr lvl="1"/>
            <a:r>
              <a:rPr lang="es-ES_tradnl" sz="2400" dirty="0" smtClean="0">
                <a:ea typeface="Helvetica" charset="0"/>
                <a:cs typeface="Helvetica" charset="0"/>
              </a:rPr>
              <a:t>Listas de Twitter orientadas a la política</a:t>
            </a:r>
            <a:endParaRPr lang="es-ES_tradnl" sz="2400" dirty="0">
              <a:ea typeface="Helvetica" charset="0"/>
              <a:cs typeface="Helvetica" charset="0"/>
            </a:endParaRPr>
          </a:p>
        </p:txBody>
      </p:sp>
      <p:sp>
        <p:nvSpPr>
          <p:cNvPr id="4" name="Marcador de número de diapositiva 3">
            <a:extLst>
              <a:ext uri="{FF2B5EF4-FFF2-40B4-BE49-F238E27FC236}">
                <a16:creationId xmlns:a16="http://schemas.microsoft.com/office/drawing/2014/main" xmlns="" id="{4F306D76-CAD1-4B4A-9EBD-263DAAD34714}"/>
              </a:ext>
            </a:extLst>
          </p:cNvPr>
          <p:cNvSpPr>
            <a:spLocks noGrp="1"/>
          </p:cNvSpPr>
          <p:nvPr>
            <p:ph type="sldNum" sz="quarter" idx="12"/>
          </p:nvPr>
        </p:nvSpPr>
        <p:spPr/>
        <p:txBody>
          <a:bodyPr/>
          <a:lstStyle/>
          <a:p>
            <a:fld id="{4FAB73BC-B049-4115-A692-8D63A059BFB8}" type="slidenum">
              <a:rPr lang="en-US" sz="1600" smtClean="0"/>
              <a:t>28</a:t>
            </a:fld>
            <a:endParaRPr lang="en-US" sz="1600" dirty="0"/>
          </a:p>
        </p:txBody>
      </p:sp>
    </p:spTree>
    <p:extLst>
      <p:ext uri="{BB962C8B-B14F-4D97-AF65-F5344CB8AC3E}">
        <p14:creationId xmlns:p14="http://schemas.microsoft.com/office/powerpoint/2010/main" val="21105459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a16="http://schemas.microsoft.com/office/drawing/2014/main" xmlns="" id="{CA498718-A09C-4D0E-9143-23E1781419A5}"/>
              </a:ext>
            </a:extLst>
          </p:cNvPr>
          <p:cNvPicPr>
            <a:picLocks noChangeAspect="1"/>
          </p:cNvPicPr>
          <p:nvPr/>
        </p:nvPicPr>
        <p:blipFill rotWithShape="1">
          <a:blip r:embed="rId2"/>
          <a:srcRect b="29114"/>
          <a:stretch/>
        </p:blipFill>
        <p:spPr>
          <a:xfrm>
            <a:off x="80409" y="4078654"/>
            <a:ext cx="4885550" cy="2192410"/>
          </a:xfrm>
          <a:prstGeom prst="rect">
            <a:avLst/>
          </a:prstGeom>
        </p:spPr>
      </p:pic>
      <p:sp>
        <p:nvSpPr>
          <p:cNvPr id="2" name="Título 1">
            <a:extLst>
              <a:ext uri="{FF2B5EF4-FFF2-40B4-BE49-F238E27FC236}">
                <a16:creationId xmlns:a16="http://schemas.microsoft.com/office/drawing/2014/main" xmlns="" id="{04103675-29D7-401B-8FCA-10B1845FC0C5}"/>
              </a:ext>
            </a:extLst>
          </p:cNvPr>
          <p:cNvSpPr>
            <a:spLocks noGrp="1"/>
          </p:cNvSpPr>
          <p:nvPr>
            <p:ph type="title"/>
          </p:nvPr>
        </p:nvSpPr>
        <p:spPr>
          <a:xfrm>
            <a:off x="316658" y="170409"/>
            <a:ext cx="10058400" cy="1113315"/>
          </a:xfrm>
        </p:spPr>
        <p:txBody>
          <a:bodyPr/>
          <a:lstStyle/>
          <a:p>
            <a:r>
              <a:rPr lang="es-ES_tradnl" dirty="0" smtClean="0"/>
              <a:t>Motivación</a:t>
            </a:r>
            <a:endParaRPr lang="es-ES_tradnl" dirty="0"/>
          </a:p>
        </p:txBody>
      </p:sp>
      <p:pic>
        <p:nvPicPr>
          <p:cNvPr id="13" name="Imagen 12">
            <a:extLst>
              <a:ext uri="{FF2B5EF4-FFF2-40B4-BE49-F238E27FC236}">
                <a16:creationId xmlns:a16="http://schemas.microsoft.com/office/drawing/2014/main" xmlns="" id="{6B16DA35-812A-481B-B353-566446A09CE1}"/>
              </a:ext>
            </a:extLst>
          </p:cNvPr>
          <p:cNvPicPr>
            <a:picLocks noChangeAspect="1"/>
          </p:cNvPicPr>
          <p:nvPr/>
        </p:nvPicPr>
        <p:blipFill>
          <a:blip r:embed="rId3"/>
          <a:stretch>
            <a:fillRect/>
          </a:stretch>
        </p:blipFill>
        <p:spPr>
          <a:xfrm>
            <a:off x="177721" y="1459681"/>
            <a:ext cx="4675621" cy="2774650"/>
          </a:xfrm>
          <a:prstGeom prst="rect">
            <a:avLst/>
          </a:prstGeom>
        </p:spPr>
      </p:pic>
      <p:pic>
        <p:nvPicPr>
          <p:cNvPr id="9" name="Imagen 8">
            <a:extLst>
              <a:ext uri="{FF2B5EF4-FFF2-40B4-BE49-F238E27FC236}">
                <a16:creationId xmlns:a16="http://schemas.microsoft.com/office/drawing/2014/main" xmlns="" id="{2510FD8E-710E-45CF-891C-CC3AA417FFEE}"/>
              </a:ext>
            </a:extLst>
          </p:cNvPr>
          <p:cNvPicPr>
            <a:picLocks noChangeAspect="1"/>
          </p:cNvPicPr>
          <p:nvPr/>
        </p:nvPicPr>
        <p:blipFill>
          <a:blip r:embed="rId4"/>
          <a:stretch>
            <a:fillRect/>
          </a:stretch>
        </p:blipFill>
        <p:spPr>
          <a:xfrm>
            <a:off x="4672956" y="26504"/>
            <a:ext cx="4540300" cy="3020651"/>
          </a:xfrm>
          <a:prstGeom prst="rect">
            <a:avLst/>
          </a:prstGeom>
        </p:spPr>
      </p:pic>
      <p:pic>
        <p:nvPicPr>
          <p:cNvPr id="11" name="Imagen 10">
            <a:extLst>
              <a:ext uri="{FF2B5EF4-FFF2-40B4-BE49-F238E27FC236}">
                <a16:creationId xmlns:a16="http://schemas.microsoft.com/office/drawing/2014/main" xmlns="" id="{075411B4-45E8-4176-A8FB-91FC8BE6BB60}"/>
              </a:ext>
            </a:extLst>
          </p:cNvPr>
          <p:cNvPicPr>
            <a:picLocks noChangeAspect="1"/>
          </p:cNvPicPr>
          <p:nvPr/>
        </p:nvPicPr>
        <p:blipFill>
          <a:blip r:embed="rId5"/>
          <a:stretch>
            <a:fillRect/>
          </a:stretch>
        </p:blipFill>
        <p:spPr>
          <a:xfrm>
            <a:off x="6881977" y="1576779"/>
            <a:ext cx="5102756" cy="3289380"/>
          </a:xfrm>
          <a:prstGeom prst="rect">
            <a:avLst/>
          </a:prstGeom>
        </p:spPr>
      </p:pic>
      <p:pic>
        <p:nvPicPr>
          <p:cNvPr id="15" name="Imagen 14">
            <a:extLst>
              <a:ext uri="{FF2B5EF4-FFF2-40B4-BE49-F238E27FC236}">
                <a16:creationId xmlns:a16="http://schemas.microsoft.com/office/drawing/2014/main" xmlns="" id="{CF9AB533-9884-4789-B83A-8597D8F3801D}"/>
              </a:ext>
            </a:extLst>
          </p:cNvPr>
          <p:cNvPicPr>
            <a:picLocks noChangeAspect="1"/>
          </p:cNvPicPr>
          <p:nvPr/>
        </p:nvPicPr>
        <p:blipFill rotWithShape="1">
          <a:blip r:embed="rId6"/>
          <a:srcRect b="27930"/>
          <a:stretch/>
        </p:blipFill>
        <p:spPr>
          <a:xfrm>
            <a:off x="5078576" y="4122748"/>
            <a:ext cx="5191859" cy="2153962"/>
          </a:xfrm>
          <a:prstGeom prst="rect">
            <a:avLst/>
          </a:prstGeom>
        </p:spPr>
      </p:pic>
      <p:sp>
        <p:nvSpPr>
          <p:cNvPr id="23" name="Rectángulo: esquinas redondeadas 22">
            <a:extLst>
              <a:ext uri="{FF2B5EF4-FFF2-40B4-BE49-F238E27FC236}">
                <a16:creationId xmlns:a16="http://schemas.microsoft.com/office/drawing/2014/main" xmlns="" id="{9CFA7203-D470-4278-BFFA-89DCA3DB2817}"/>
              </a:ext>
            </a:extLst>
          </p:cNvPr>
          <p:cNvSpPr/>
          <p:nvPr/>
        </p:nvSpPr>
        <p:spPr>
          <a:xfrm>
            <a:off x="7628185" y="1059306"/>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4" name="Rectángulo: esquinas redondeadas 23">
            <a:extLst>
              <a:ext uri="{FF2B5EF4-FFF2-40B4-BE49-F238E27FC236}">
                <a16:creationId xmlns:a16="http://schemas.microsoft.com/office/drawing/2014/main" xmlns="" id="{041D8ABD-A193-487A-8169-F2D18C813A25}"/>
              </a:ext>
            </a:extLst>
          </p:cNvPr>
          <p:cNvSpPr/>
          <p:nvPr/>
        </p:nvSpPr>
        <p:spPr>
          <a:xfrm>
            <a:off x="3109452" y="2491180"/>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5" name="Rectángulo: esquinas redondeadas 24">
            <a:extLst>
              <a:ext uri="{FF2B5EF4-FFF2-40B4-BE49-F238E27FC236}">
                <a16:creationId xmlns:a16="http://schemas.microsoft.com/office/drawing/2014/main" xmlns="" id="{CEC84374-258D-41BB-A1DB-816BBC2B47C3}"/>
              </a:ext>
            </a:extLst>
          </p:cNvPr>
          <p:cNvSpPr/>
          <p:nvPr/>
        </p:nvSpPr>
        <p:spPr>
          <a:xfrm>
            <a:off x="3258966" y="5218413"/>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6" name="Rectángulo: esquinas redondeadas 25">
            <a:extLst>
              <a:ext uri="{FF2B5EF4-FFF2-40B4-BE49-F238E27FC236}">
                <a16:creationId xmlns:a16="http://schemas.microsoft.com/office/drawing/2014/main" xmlns="" id="{C7E7C9CC-3758-46B2-834E-DDC787C80A53}"/>
              </a:ext>
            </a:extLst>
          </p:cNvPr>
          <p:cNvSpPr/>
          <p:nvPr/>
        </p:nvSpPr>
        <p:spPr>
          <a:xfrm>
            <a:off x="10270435" y="2742607"/>
            <a:ext cx="1698999"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7" name="Rectángulo: esquinas redondeadas 26">
            <a:extLst>
              <a:ext uri="{FF2B5EF4-FFF2-40B4-BE49-F238E27FC236}">
                <a16:creationId xmlns:a16="http://schemas.microsoft.com/office/drawing/2014/main" xmlns="" id="{0150DD85-2742-4675-8191-35399D9C4EAE}"/>
              </a:ext>
            </a:extLst>
          </p:cNvPr>
          <p:cNvSpPr/>
          <p:nvPr/>
        </p:nvSpPr>
        <p:spPr>
          <a:xfrm>
            <a:off x="8425373" y="5218413"/>
            <a:ext cx="1737012"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3" name="Marcador de número de diapositiva 2">
            <a:extLst>
              <a:ext uri="{FF2B5EF4-FFF2-40B4-BE49-F238E27FC236}">
                <a16:creationId xmlns:a16="http://schemas.microsoft.com/office/drawing/2014/main" xmlns="" id="{6FF5FE96-7A9C-4297-9B4D-6B3BBEA642C7}"/>
              </a:ext>
            </a:extLst>
          </p:cNvPr>
          <p:cNvSpPr>
            <a:spLocks noGrp="1"/>
          </p:cNvSpPr>
          <p:nvPr>
            <p:ph type="sldNum" sz="quarter" idx="12"/>
          </p:nvPr>
        </p:nvSpPr>
        <p:spPr/>
        <p:txBody>
          <a:bodyPr/>
          <a:lstStyle/>
          <a:p>
            <a:fld id="{4FAB73BC-B049-4115-A692-8D63A059BFB8}" type="slidenum">
              <a:rPr lang="en-US" sz="1600" smtClean="0"/>
              <a:t>29</a:t>
            </a:fld>
            <a:endParaRPr lang="en-US" sz="1600" dirty="0"/>
          </a:p>
        </p:txBody>
      </p:sp>
      <p:sp>
        <p:nvSpPr>
          <p:cNvPr id="4" name="Rectángulo 3"/>
          <p:cNvSpPr/>
          <p:nvPr/>
        </p:nvSpPr>
        <p:spPr>
          <a:xfrm>
            <a:off x="316657" y="6457134"/>
            <a:ext cx="9845727" cy="400110"/>
          </a:xfrm>
          <a:prstGeom prst="rect">
            <a:avLst/>
          </a:prstGeom>
        </p:spPr>
        <p:txBody>
          <a:bodyPr wrap="square">
            <a:spAutoFit/>
          </a:bodyPr>
          <a:lstStyle/>
          <a:p>
            <a:r>
              <a:rPr lang="en-US" sz="2000" dirty="0">
                <a:solidFill>
                  <a:schemeClr val="bg1"/>
                </a:solidFill>
              </a:rPr>
              <a:t>Who is suitable to </a:t>
            </a:r>
            <a:r>
              <a:rPr lang="en-US" sz="2000">
                <a:solidFill>
                  <a:schemeClr val="bg1"/>
                </a:solidFill>
              </a:rPr>
              <a:t>be </a:t>
            </a:r>
            <a:r>
              <a:rPr lang="en-US" sz="2000" smtClean="0">
                <a:solidFill>
                  <a:schemeClr val="bg1"/>
                </a:solidFill>
              </a:rPr>
              <a:t>followed-back when </a:t>
            </a:r>
            <a:r>
              <a:rPr lang="en-US" sz="2000" dirty="0">
                <a:solidFill>
                  <a:schemeClr val="bg1"/>
                </a:solidFill>
              </a:rPr>
              <a:t>you are a Tweeter interested in politics</a:t>
            </a:r>
          </a:p>
        </p:txBody>
      </p:sp>
    </p:spTree>
    <p:extLst>
      <p:ext uri="{BB962C8B-B14F-4D97-AF65-F5344CB8AC3E}">
        <p14:creationId xmlns:p14="http://schemas.microsoft.com/office/powerpoint/2010/main" val="2473664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AR" sz="4400" b="1" dirty="0" smtClean="0">
                <a:solidFill>
                  <a:srgbClr val="000000"/>
                </a:solidFill>
                <a:latin typeface="Arial Narrow" charset="0"/>
              </a:rPr>
              <a:t>TEMA 3</a:t>
            </a:r>
            <a:br>
              <a:rPr lang="es-AR" sz="4400" b="1" dirty="0" smtClean="0">
                <a:solidFill>
                  <a:srgbClr val="000000"/>
                </a:solidFill>
                <a:latin typeface="Arial Narrow" charset="0"/>
              </a:rPr>
            </a:br>
            <a:r>
              <a:rPr lang="es-AR" sz="4400" b="1" dirty="0" smtClean="0">
                <a:solidFill>
                  <a:srgbClr val="000000"/>
                </a:solidFill>
                <a:latin typeface="Arial Narrow" charset="0"/>
              </a:rPr>
              <a:t/>
            </a:r>
            <a:br>
              <a:rPr lang="es-AR" sz="4400" b="1" dirty="0" smtClean="0">
                <a:solidFill>
                  <a:srgbClr val="000000"/>
                </a:solidFill>
                <a:latin typeface="Arial Narrow" charset="0"/>
              </a:rPr>
            </a:br>
            <a:r>
              <a:rPr lang="es-ES_tradnl" sz="4400" dirty="0" err="1" smtClean="0">
                <a:solidFill>
                  <a:srgbClr val="000000"/>
                </a:solidFill>
                <a:latin typeface="Calibri" charset="0"/>
              </a:rPr>
              <a:t>Visualizaci</a:t>
            </a:r>
            <a:r>
              <a:rPr lang="es-ES" sz="4400" dirty="0" err="1" smtClean="0">
                <a:solidFill>
                  <a:srgbClr val="000000"/>
                </a:solidFill>
                <a:latin typeface="Calibri" charset="0"/>
              </a:rPr>
              <a:t>ón</a:t>
            </a:r>
            <a:r>
              <a:rPr lang="es-ES" sz="4400" dirty="0" smtClean="0">
                <a:solidFill>
                  <a:srgbClr val="000000"/>
                </a:solidFill>
                <a:latin typeface="Calibri" charset="0"/>
              </a:rPr>
              <a:t> de</a:t>
            </a:r>
            <a:r>
              <a:rPr lang="es-ES_tradnl" sz="4400" dirty="0" smtClean="0">
                <a:solidFill>
                  <a:srgbClr val="000000"/>
                </a:solidFill>
                <a:latin typeface="Calibri" charset="0"/>
              </a:rPr>
              <a:t> Datos</a:t>
            </a:r>
            <a:endParaRPr lang="es-AR" sz="4400" dirty="0">
              <a:solidFill>
                <a:srgbClr val="000000"/>
              </a:solidFill>
              <a:latin typeface="Calibri" charset="0"/>
            </a:endParaRPr>
          </a:p>
        </p:txBody>
      </p:sp>
    </p:spTree>
    <p:extLst>
      <p:ext uri="{BB962C8B-B14F-4D97-AF65-F5344CB8AC3E}">
        <p14:creationId xmlns:p14="http://schemas.microsoft.com/office/powerpoint/2010/main" val="6790781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2E15E03-229A-4EEE-9481-C9ED9B8BD090}"/>
              </a:ext>
            </a:extLst>
          </p:cNvPr>
          <p:cNvSpPr>
            <a:spLocks noGrp="1"/>
          </p:cNvSpPr>
          <p:nvPr>
            <p:ph type="title"/>
          </p:nvPr>
        </p:nvSpPr>
        <p:spPr/>
        <p:txBody>
          <a:bodyPr>
            <a:normAutofit/>
          </a:bodyPr>
          <a:lstStyle/>
          <a:p>
            <a:pPr algn="ctr"/>
            <a:r>
              <a:rPr lang="en-US" sz="4000" dirty="0" err="1" smtClean="0"/>
              <a:t>Diseñando</a:t>
            </a:r>
            <a:r>
              <a:rPr lang="en-US" sz="4000" dirty="0" smtClean="0"/>
              <a:t> un Sistema de </a:t>
            </a:r>
            <a:r>
              <a:rPr lang="en-US" sz="4000" dirty="0" err="1" smtClean="0"/>
              <a:t>Recomendaci</a:t>
            </a:r>
            <a:r>
              <a:rPr lang="es-ES" sz="4000" dirty="0" err="1" smtClean="0"/>
              <a:t>ón</a:t>
            </a:r>
            <a:r>
              <a:rPr lang="es-ES" sz="4000" dirty="0" smtClean="0"/>
              <a:t>:</a:t>
            </a:r>
            <a:br>
              <a:rPr lang="es-ES" sz="4000" dirty="0" smtClean="0"/>
            </a:br>
            <a:r>
              <a:rPr lang="en-US" sz="4000" dirty="0" smtClean="0"/>
              <a:t> </a:t>
            </a:r>
            <a:r>
              <a:rPr lang="en-US" sz="4000" dirty="0"/>
              <a:t>following back recommender </a:t>
            </a:r>
            <a:r>
              <a:rPr lang="en-US" sz="4000" dirty="0" smtClean="0"/>
              <a:t>system</a:t>
            </a:r>
            <a:endParaRPr lang="en-US" sz="4000" dirty="0"/>
          </a:p>
        </p:txBody>
      </p:sp>
      <p:sp>
        <p:nvSpPr>
          <p:cNvPr id="3" name="Marcador de contenido 2">
            <a:extLst>
              <a:ext uri="{FF2B5EF4-FFF2-40B4-BE49-F238E27FC236}">
                <a16:creationId xmlns:a16="http://schemas.microsoft.com/office/drawing/2014/main" xmlns="" id="{ACE361DF-E808-4040-B354-C4A6943D745E}"/>
              </a:ext>
            </a:extLst>
          </p:cNvPr>
          <p:cNvSpPr>
            <a:spLocks noGrp="1"/>
          </p:cNvSpPr>
          <p:nvPr>
            <p:ph idx="1"/>
          </p:nvPr>
        </p:nvSpPr>
        <p:spPr>
          <a:xfrm>
            <a:off x="1069848" y="2467033"/>
            <a:ext cx="10058400" cy="3019367"/>
          </a:xfrm>
        </p:spPr>
        <p:txBody>
          <a:bodyPr>
            <a:noAutofit/>
          </a:bodyPr>
          <a:lstStyle/>
          <a:p>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1. Method </a:t>
            </a:r>
            <a:r>
              <a:rPr lang="en-US" dirty="0">
                <a:latin typeface="Helvetica" charset="0"/>
                <a:ea typeface="Helvetica" charset="0"/>
                <a:cs typeface="Helvetica" charset="0"/>
              </a:rPr>
              <a:t>to detect Twitter users' </a:t>
            </a:r>
            <a:r>
              <a:rPr lang="en-US" dirty="0" err="1" smtClean="0">
                <a:latin typeface="Helvetica" charset="0"/>
                <a:ea typeface="Helvetica" charset="0"/>
                <a:cs typeface="Helvetica" charset="0"/>
              </a:rPr>
              <a:t>DoIP</a:t>
            </a:r>
            <a:endParaRPr lang="en-US" dirty="0" smtClean="0">
              <a:latin typeface="Helvetica" charset="0"/>
              <a:ea typeface="Helvetica" charset="0"/>
              <a:cs typeface="Helvetica" charset="0"/>
            </a:endParaRPr>
          </a:p>
          <a:p>
            <a:endParaRPr lang="en-US" sz="100" dirty="0" smtClean="0">
              <a:latin typeface="Helvetica" charset="0"/>
              <a:ea typeface="Helvetica" charset="0"/>
              <a:cs typeface="Helvetica" charset="0"/>
            </a:endParaRPr>
          </a:p>
          <a:p>
            <a:r>
              <a:rPr lang="en-US" dirty="0" smtClean="0">
                <a:latin typeface="Helvetica" charset="0"/>
                <a:ea typeface="Helvetica" charset="0"/>
                <a:cs typeface="Helvetica" charset="0"/>
              </a:rPr>
              <a:t>2. Correlation between users</a:t>
            </a:r>
            <a:r>
              <a:rPr lang="en-US" dirty="0">
                <a:latin typeface="Helvetica" charset="0"/>
                <a:ea typeface="Helvetica" charset="0"/>
                <a:cs typeface="Helvetica" charset="0"/>
              </a:rPr>
              <a:t>' </a:t>
            </a:r>
            <a:r>
              <a:rPr lang="en-US" dirty="0" err="1">
                <a:latin typeface="Helvetica" charset="0"/>
                <a:ea typeface="Helvetica" charset="0"/>
                <a:cs typeface="Helvetica" charset="0"/>
              </a:rPr>
              <a:t>DoIP</a:t>
            </a:r>
            <a:r>
              <a:rPr lang="en-US" dirty="0">
                <a:latin typeface="Helvetica" charset="0"/>
                <a:ea typeface="Helvetica" charset="0"/>
                <a:cs typeface="Helvetica" charset="0"/>
              </a:rPr>
              <a:t> </a:t>
            </a:r>
            <a:r>
              <a:rPr lang="en-US" dirty="0" smtClean="0">
                <a:latin typeface="Helvetica" charset="0"/>
                <a:ea typeface="Helvetica" charset="0"/>
                <a:cs typeface="Helvetica" charset="0"/>
              </a:rPr>
              <a:t>and their </a:t>
            </a:r>
            <a:r>
              <a:rPr lang="en-US" dirty="0">
                <a:latin typeface="Helvetica" charset="0"/>
                <a:ea typeface="Helvetica" charset="0"/>
                <a:cs typeface="Helvetica" charset="0"/>
              </a:rPr>
              <a:t>Twitter friends' </a:t>
            </a:r>
            <a:r>
              <a:rPr lang="en-US" dirty="0" err="1">
                <a:latin typeface="Helvetica" charset="0"/>
                <a:ea typeface="Helvetica" charset="0"/>
                <a:cs typeface="Helvetica" charset="0"/>
              </a:rPr>
              <a:t>DoIP</a:t>
            </a:r>
            <a:r>
              <a:rPr lang="en-US" dirty="0">
                <a:latin typeface="Helvetica" charset="0"/>
                <a:ea typeface="Helvetica" charset="0"/>
                <a:cs typeface="Helvetica" charset="0"/>
              </a:rPr>
              <a:t> </a:t>
            </a:r>
            <a:endParaRPr lang="en-US" dirty="0" smtClean="0">
              <a:latin typeface="Helvetica" charset="0"/>
              <a:ea typeface="Helvetica" charset="0"/>
              <a:cs typeface="Helvetica" charset="0"/>
            </a:endParaRPr>
          </a:p>
          <a:p>
            <a:endParaRPr lang="en-US" sz="100" dirty="0" smtClean="0">
              <a:latin typeface="Helvetica" charset="0"/>
              <a:ea typeface="Helvetica" charset="0"/>
              <a:cs typeface="Helvetica" charset="0"/>
            </a:endParaRPr>
          </a:p>
          <a:p>
            <a:r>
              <a:rPr lang="en-US" dirty="0" smtClean="0">
                <a:latin typeface="Helvetica" charset="0"/>
                <a:ea typeface="Helvetica" charset="0"/>
                <a:cs typeface="Helvetica" charset="0"/>
              </a:rPr>
              <a:t>3. Experiments </a:t>
            </a:r>
            <a:r>
              <a:rPr lang="en-US" dirty="0">
                <a:latin typeface="Helvetica" charset="0"/>
                <a:ea typeface="Helvetica" charset="0"/>
                <a:cs typeface="Helvetica" charset="0"/>
              </a:rPr>
              <a:t>on real data in the context of politics in </a:t>
            </a:r>
            <a:r>
              <a:rPr lang="en-US" dirty="0" smtClean="0">
                <a:latin typeface="Helvetica" charset="0"/>
                <a:ea typeface="Helvetica" charset="0"/>
                <a:cs typeface="Helvetica" charset="0"/>
              </a:rPr>
              <a:t>Ecuador</a:t>
            </a:r>
            <a:endParaRPr lang="en-US" dirty="0">
              <a:latin typeface="Helvetica" charset="0"/>
              <a:ea typeface="Helvetica" charset="0"/>
              <a:cs typeface="Helvetica" charset="0"/>
            </a:endParaRPr>
          </a:p>
          <a:p>
            <a:pPr marL="0" indent="0">
              <a:buNone/>
            </a:pPr>
            <a:endParaRPr lang="en-US" b="1" i="1" dirty="0" smtClean="0">
              <a:latin typeface="Helvetica" charset="0"/>
              <a:ea typeface="Helvetica" charset="0"/>
              <a:cs typeface="Helvetica" charset="0"/>
            </a:endParaRPr>
          </a:p>
          <a:p>
            <a:pPr marL="0" indent="0">
              <a:buNone/>
            </a:pPr>
            <a:r>
              <a:rPr lang="en-US" b="1" i="1" dirty="0" smtClean="0">
                <a:latin typeface="Helvetica" charset="0"/>
                <a:ea typeface="Helvetica" charset="0"/>
                <a:cs typeface="Helvetica" charset="0"/>
              </a:rPr>
              <a:t>“</a:t>
            </a:r>
            <a:r>
              <a:rPr lang="en-US" b="1" i="1" dirty="0">
                <a:latin typeface="Helvetica" charset="0"/>
                <a:ea typeface="Helvetica" charset="0"/>
                <a:cs typeface="Helvetica" charset="0"/>
              </a:rPr>
              <a:t>friend” </a:t>
            </a:r>
            <a:r>
              <a:rPr lang="en-US" dirty="0">
                <a:latin typeface="Helvetica" charset="0"/>
                <a:ea typeface="Helvetica" charset="0"/>
                <a:cs typeface="Helvetica" charset="0"/>
              </a:rPr>
              <a:t>denotes bidirectional or mutual relationship between two Twitter users</a:t>
            </a:r>
          </a:p>
        </p:txBody>
      </p:sp>
      <p:sp>
        <p:nvSpPr>
          <p:cNvPr id="4" name="Marcador de número de diapositiva 3">
            <a:extLst>
              <a:ext uri="{FF2B5EF4-FFF2-40B4-BE49-F238E27FC236}">
                <a16:creationId xmlns:a16="http://schemas.microsoft.com/office/drawing/2014/main" xmlns="" id="{E3E35886-261F-4B58-8DB5-B629CE65135B}"/>
              </a:ext>
            </a:extLst>
          </p:cNvPr>
          <p:cNvSpPr>
            <a:spLocks noGrp="1"/>
          </p:cNvSpPr>
          <p:nvPr>
            <p:ph type="sldNum" sz="quarter" idx="12"/>
          </p:nvPr>
        </p:nvSpPr>
        <p:spPr/>
        <p:txBody>
          <a:bodyPr/>
          <a:lstStyle/>
          <a:p>
            <a:fld id="{4FAB73BC-B049-4115-A692-8D63A059BFB8}" type="slidenum">
              <a:rPr lang="en-US" sz="1600" smtClean="0"/>
              <a:t>30</a:t>
            </a:fld>
            <a:endParaRPr lang="en-US" sz="1600" dirty="0"/>
          </a:p>
        </p:txBody>
      </p:sp>
    </p:spTree>
    <p:extLst>
      <p:ext uri="{BB962C8B-B14F-4D97-AF65-F5344CB8AC3E}">
        <p14:creationId xmlns:p14="http://schemas.microsoft.com/office/powerpoint/2010/main" val="21065471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94358"/>
            <a:ext cx="3200400" cy="2511449"/>
          </a:xfrm>
        </p:spPr>
        <p:txBody>
          <a:bodyPr/>
          <a:lstStyle/>
          <a:p>
            <a:pPr algn="ctr"/>
            <a:r>
              <a:rPr lang="en-US" dirty="0" smtClean="0"/>
              <a:t>M</a:t>
            </a:r>
            <a:r>
              <a:rPr lang="es-ES" dirty="0" smtClean="0"/>
              <a:t>ÉTODO</a:t>
            </a:r>
            <a:endParaRPr lang="en-US" dirty="0"/>
          </a:p>
        </p:txBody>
      </p:sp>
      <p:sp>
        <p:nvSpPr>
          <p:cNvPr id="6" name="Marcador de número de diapositiva 5"/>
          <p:cNvSpPr>
            <a:spLocks noGrp="1"/>
          </p:cNvSpPr>
          <p:nvPr>
            <p:ph type="sldNum" sz="quarter" idx="12"/>
          </p:nvPr>
        </p:nvSpPr>
        <p:spPr>
          <a:xfrm>
            <a:off x="4556502" y="6459785"/>
            <a:ext cx="6655981" cy="365126"/>
          </a:xfrm>
        </p:spPr>
        <p:txBody>
          <a:bodyPr/>
          <a:lstStyle/>
          <a:p>
            <a:r>
              <a:rPr lang="en-US" sz="1600" dirty="0" smtClean="0"/>
              <a:t>Measuring </a:t>
            </a:r>
            <a:r>
              <a:rPr lang="en-US" sz="1600" dirty="0"/>
              <a:t>the extent of Political Participation of Twitter </a:t>
            </a:r>
            <a:r>
              <a:rPr lang="en-US" sz="1600" dirty="0" smtClean="0"/>
              <a:t>Users           </a:t>
            </a:r>
            <a:fld id="{D57F1E4F-1CFF-5643-939E-217C01CDF565}" type="slidenum">
              <a:rPr lang="en-US" sz="1600" smtClean="0"/>
              <a:pPr/>
              <a:t>31</a:t>
            </a:fld>
            <a:endParaRPr lang="en-US" sz="1600" dirty="0"/>
          </a:p>
        </p:txBody>
      </p:sp>
      <p:sp>
        <p:nvSpPr>
          <p:cNvPr id="13" name="CuadroTexto 12"/>
          <p:cNvSpPr txBox="1"/>
          <p:nvPr/>
        </p:nvSpPr>
        <p:spPr>
          <a:xfrm>
            <a:off x="209257" y="3695676"/>
            <a:ext cx="3696286" cy="707886"/>
          </a:xfrm>
          <a:prstGeom prst="rect">
            <a:avLst/>
          </a:prstGeom>
          <a:noFill/>
        </p:spPr>
        <p:txBody>
          <a:bodyPr wrap="square" rtlCol="0">
            <a:spAutoFit/>
          </a:bodyPr>
          <a:lstStyle/>
          <a:p>
            <a:pPr algn="ctr"/>
            <a:r>
              <a:rPr lang="en-US" sz="2000" dirty="0">
                <a:solidFill>
                  <a:schemeClr val="bg1"/>
                </a:solidFill>
              </a:rPr>
              <a:t>Degree of Interest in Politics of a user “</a:t>
            </a:r>
            <a:r>
              <a:rPr lang="en-US" sz="2000" dirty="0" err="1">
                <a:solidFill>
                  <a:schemeClr val="bg1"/>
                </a:solidFill>
              </a:rPr>
              <a:t>DoIP</a:t>
            </a:r>
            <a:r>
              <a:rPr lang="en-US" sz="2000" dirty="0">
                <a:solidFill>
                  <a:schemeClr val="bg1"/>
                </a:solidFill>
              </a:rPr>
              <a:t>” </a:t>
            </a:r>
          </a:p>
        </p:txBody>
      </p:sp>
      <p:sp>
        <p:nvSpPr>
          <p:cNvPr id="14" name="CuadroTexto 13"/>
          <p:cNvSpPr txBox="1"/>
          <p:nvPr/>
        </p:nvSpPr>
        <p:spPr>
          <a:xfrm>
            <a:off x="209257" y="5000681"/>
            <a:ext cx="3448344" cy="707886"/>
          </a:xfrm>
          <a:prstGeom prst="rect">
            <a:avLst/>
          </a:prstGeom>
          <a:noFill/>
        </p:spPr>
        <p:txBody>
          <a:bodyPr wrap="square" rtlCol="0">
            <a:spAutoFit/>
          </a:bodyPr>
          <a:lstStyle/>
          <a:p>
            <a:pPr algn="ctr"/>
            <a:r>
              <a:rPr lang="es-ES_tradnl" sz="2000" dirty="0" smtClean="0">
                <a:solidFill>
                  <a:schemeClr val="bg1"/>
                </a:solidFill>
              </a:rPr>
              <a:t>Similitud de un tweet respecto al ‘</a:t>
            </a:r>
            <a:r>
              <a:rPr lang="es-ES_tradnl" sz="2000" dirty="0" err="1" smtClean="0">
                <a:solidFill>
                  <a:schemeClr val="bg1"/>
                </a:solidFill>
              </a:rPr>
              <a:t>political</a:t>
            </a:r>
            <a:r>
              <a:rPr lang="es-ES_tradnl" sz="2000" dirty="0" smtClean="0">
                <a:solidFill>
                  <a:schemeClr val="bg1"/>
                </a:solidFill>
              </a:rPr>
              <a:t> vector </a:t>
            </a:r>
            <a:r>
              <a:rPr lang="es-ES_tradnl" sz="2000" dirty="0" err="1" smtClean="0">
                <a:solidFill>
                  <a:schemeClr val="bg1"/>
                </a:solidFill>
              </a:rPr>
              <a:t>space</a:t>
            </a:r>
            <a:r>
              <a:rPr lang="es-ES_tradnl" sz="2000" dirty="0" smtClean="0">
                <a:solidFill>
                  <a:schemeClr val="bg1"/>
                </a:solidFill>
              </a:rPr>
              <a:t>’</a:t>
            </a:r>
            <a:endParaRPr lang="es-ES_tradnl" sz="2000" dirty="0">
              <a:solidFill>
                <a:schemeClr val="bg1"/>
              </a:solidFill>
            </a:endParaRPr>
          </a:p>
        </p:txBody>
      </p:sp>
      <p:sp>
        <p:nvSpPr>
          <p:cNvPr id="10" name="Marcador de contenido 2"/>
          <p:cNvSpPr>
            <a:spLocks noGrp="1"/>
          </p:cNvSpPr>
          <p:nvPr>
            <p:ph idx="1"/>
          </p:nvPr>
        </p:nvSpPr>
        <p:spPr>
          <a:xfrm>
            <a:off x="4556502" y="594358"/>
            <a:ext cx="7129220" cy="5865426"/>
          </a:xfrm>
        </p:spPr>
        <p:txBody>
          <a:bodyPr>
            <a:normAutofit/>
          </a:bodyPr>
          <a:lstStyle/>
          <a:p>
            <a:r>
              <a:rPr lang="es-ES_tradnl" sz="2800" dirty="0" smtClean="0">
                <a:latin typeface="Helvetica" charset="0"/>
                <a:ea typeface="Helvetica" charset="0"/>
                <a:cs typeface="Helvetica" charset="0"/>
              </a:rPr>
              <a:t>Método para detectar el </a:t>
            </a:r>
            <a:r>
              <a:rPr lang="es-ES_tradnl" sz="2800" b="1" dirty="0" err="1" smtClean="0">
                <a:latin typeface="Helvetica" charset="0"/>
                <a:ea typeface="Helvetica" charset="0"/>
                <a:cs typeface="Helvetica" charset="0"/>
              </a:rPr>
              <a:t>DoIP</a:t>
            </a:r>
            <a:r>
              <a:rPr lang="es-ES_tradnl" sz="2800" b="1" dirty="0" smtClean="0">
                <a:latin typeface="Helvetica" charset="0"/>
                <a:ea typeface="Helvetica" charset="0"/>
                <a:cs typeface="Helvetica" charset="0"/>
              </a:rPr>
              <a:t> </a:t>
            </a:r>
            <a:r>
              <a:rPr lang="es-ES_tradnl" sz="2800" dirty="0" smtClean="0">
                <a:latin typeface="Helvetica" charset="0"/>
                <a:ea typeface="Helvetica" charset="0"/>
                <a:cs typeface="Helvetica" charset="0"/>
              </a:rPr>
              <a:t>de los usuarios de Twitter</a:t>
            </a:r>
            <a:endParaRPr lang="es-ES_tradnl" sz="2800" b="1" dirty="0" smtClean="0">
              <a:latin typeface="Helvetica" charset="0"/>
              <a:ea typeface="Helvetica" charset="0"/>
              <a:cs typeface="Helvetica" charset="0"/>
            </a:endParaRPr>
          </a:p>
          <a:p>
            <a:endParaRPr lang="es-ES_tradnl" sz="1300" dirty="0" smtClean="0"/>
          </a:p>
          <a:p>
            <a:pPr lvl="3">
              <a:buClr>
                <a:schemeClr val="accent2"/>
              </a:buClr>
              <a:buFont typeface="Wingdings" charset="2"/>
              <a:buChar char="v"/>
            </a:pPr>
            <a:r>
              <a:rPr lang="es-ES_tradnl" sz="2400" dirty="0" smtClean="0"/>
              <a:t>Word </a:t>
            </a:r>
            <a:r>
              <a:rPr lang="es-ES_tradnl" sz="2400" dirty="0" err="1" smtClean="0"/>
              <a:t>embeddings</a:t>
            </a:r>
            <a:r>
              <a:rPr lang="es-ES_tradnl" sz="2400" dirty="0" smtClean="0"/>
              <a:t> para representar los tweets de los ciudadanos. Calidad de resultados al aplicar word2vec vs </a:t>
            </a:r>
            <a:r>
              <a:rPr lang="es-ES_tradnl" sz="2400" dirty="0" err="1" smtClean="0"/>
              <a:t>Glove</a:t>
            </a:r>
            <a:r>
              <a:rPr lang="es-ES_tradnl" sz="2400" dirty="0" smtClean="0"/>
              <a:t>.</a:t>
            </a:r>
            <a:endParaRPr lang="es-ES_tradnl" sz="800" dirty="0" smtClean="0">
              <a:latin typeface="Helvetica" charset="0"/>
              <a:ea typeface="Helvetica" charset="0"/>
              <a:cs typeface="Helvetica" charset="0"/>
            </a:endParaRPr>
          </a:p>
          <a:p>
            <a:pPr lvl="3">
              <a:buClr>
                <a:schemeClr val="accent2"/>
              </a:buClr>
              <a:buFont typeface="Wingdings" charset="2"/>
              <a:buChar char="v"/>
            </a:pPr>
            <a:endParaRPr lang="es-ES_tradnl" sz="2400" dirty="0" smtClean="0"/>
          </a:p>
          <a:p>
            <a:pPr lvl="3">
              <a:buClr>
                <a:schemeClr val="accent2"/>
              </a:buClr>
              <a:buFont typeface="Wingdings" charset="2"/>
              <a:buChar char="v"/>
            </a:pPr>
            <a:r>
              <a:rPr lang="es-ES_tradnl" sz="2400" dirty="0" smtClean="0"/>
              <a:t>Calcular el </a:t>
            </a:r>
            <a:r>
              <a:rPr lang="es-ES_tradnl" sz="2400" dirty="0" err="1" smtClean="0"/>
              <a:t>DoIP</a:t>
            </a:r>
            <a:r>
              <a:rPr lang="es-ES_tradnl" sz="2400" dirty="0" smtClean="0"/>
              <a:t> de los usuarios cuantificando el número de tweets que hablan de política</a:t>
            </a:r>
          </a:p>
          <a:p>
            <a:pPr lvl="3">
              <a:buClr>
                <a:schemeClr val="accent2"/>
              </a:buClr>
              <a:buFont typeface="Wingdings" charset="2"/>
              <a:buChar char="v"/>
            </a:pPr>
            <a:endParaRPr lang="es-ES_tradnl" sz="2400" dirty="0" smtClean="0"/>
          </a:p>
          <a:p>
            <a:pPr marL="566928" lvl="3" indent="0">
              <a:buClr>
                <a:schemeClr val="accent2"/>
              </a:buClr>
              <a:buNone/>
            </a:pPr>
            <a:r>
              <a:rPr lang="es-ES_tradnl" sz="2400" dirty="0" smtClean="0"/>
              <a:t>Para el diseño de las recomendaciones: correlación del </a:t>
            </a:r>
            <a:r>
              <a:rPr lang="es-ES_tradnl" sz="2400" dirty="0" err="1" smtClean="0"/>
              <a:t>DoIP</a:t>
            </a:r>
            <a:r>
              <a:rPr lang="es-ES_tradnl" sz="2400" dirty="0" smtClean="0"/>
              <a:t> de los usuarios con</a:t>
            </a:r>
          </a:p>
          <a:p>
            <a:pPr lvl="3">
              <a:buClr>
                <a:schemeClr val="accent2"/>
              </a:buClr>
              <a:buFont typeface="Arial" charset="0"/>
              <a:buChar char="•"/>
            </a:pPr>
            <a:r>
              <a:rPr lang="es-ES_tradnl" sz="2400" dirty="0" smtClean="0"/>
              <a:t>el </a:t>
            </a:r>
            <a:r>
              <a:rPr lang="es-ES_tradnl" sz="2400" dirty="0" err="1" smtClean="0"/>
              <a:t>DoIP</a:t>
            </a:r>
            <a:r>
              <a:rPr lang="es-ES_tradnl" sz="2400" dirty="0" smtClean="0"/>
              <a:t> de sus &lt;amigos&gt;</a:t>
            </a:r>
            <a:endParaRPr lang="es-ES_tradnl" sz="2400" dirty="0"/>
          </a:p>
        </p:txBody>
      </p:sp>
    </p:spTree>
    <p:extLst>
      <p:ext uri="{BB962C8B-B14F-4D97-AF65-F5344CB8AC3E}">
        <p14:creationId xmlns:p14="http://schemas.microsoft.com/office/powerpoint/2010/main" val="15649284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DoIP</a:t>
            </a:r>
            <a:r>
              <a:rPr lang="en-US" dirty="0" smtClean="0"/>
              <a:t> de los </a:t>
            </a:r>
            <a:r>
              <a:rPr lang="en-US" dirty="0" err="1" smtClean="0"/>
              <a:t>usuarios</a:t>
            </a:r>
            <a:endParaRPr lang="en-US" dirty="0"/>
          </a:p>
        </p:txBody>
      </p:sp>
      <p:graphicFrame>
        <p:nvGraphicFramePr>
          <p:cNvPr id="4" name="Marcador de contenido 3"/>
          <p:cNvGraphicFramePr>
            <a:graphicFrameLocks noGrp="1"/>
          </p:cNvGraphicFramePr>
          <p:nvPr>
            <p:ph idx="1"/>
            <p:extLst/>
          </p:nvPr>
        </p:nvGraphicFramePr>
        <p:xfrm>
          <a:off x="771499" y="1861761"/>
          <a:ext cx="10058400" cy="4349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p:cNvSpPr>
            <a:spLocks noGrp="1"/>
          </p:cNvSpPr>
          <p:nvPr>
            <p:ph type="sldNum" sz="quarter" idx="12"/>
          </p:nvPr>
        </p:nvSpPr>
        <p:spPr>
          <a:xfrm>
            <a:off x="631768" y="6335983"/>
            <a:ext cx="10580716" cy="488927"/>
          </a:xfrm>
        </p:spPr>
        <p:txBody>
          <a:bodyPr/>
          <a:lstStyle/>
          <a:p>
            <a:r>
              <a:rPr lang="en-US" sz="1600" dirty="0" smtClean="0"/>
              <a:t>Measuring </a:t>
            </a:r>
            <a:r>
              <a:rPr lang="en-US" sz="1600" dirty="0"/>
              <a:t>the extent of Political Participation of Twitter Users </a:t>
            </a:r>
            <a:r>
              <a:rPr lang="en-US" sz="1600" dirty="0" smtClean="0"/>
              <a:t>                                                                                                 </a:t>
            </a:r>
            <a:fld id="{D57F1E4F-1CFF-5643-939E-217C01CDF565}" type="slidenum">
              <a:rPr lang="en-US" sz="1600" smtClean="0"/>
              <a:pPr/>
              <a:t>32</a:t>
            </a:fld>
            <a:endParaRPr lang="en-US" sz="1600" dirty="0"/>
          </a:p>
        </p:txBody>
      </p:sp>
      <p:sp>
        <p:nvSpPr>
          <p:cNvPr id="5" name="Rectángulo 4"/>
          <p:cNvSpPr/>
          <p:nvPr/>
        </p:nvSpPr>
        <p:spPr>
          <a:xfrm>
            <a:off x="5232161" y="3529773"/>
            <a:ext cx="6251711" cy="830997"/>
          </a:xfrm>
          <a:prstGeom prst="rect">
            <a:avLst/>
          </a:prstGeom>
        </p:spPr>
        <p:txBody>
          <a:bodyPr wrap="none">
            <a:spAutoFit/>
          </a:bodyPr>
          <a:lstStyle/>
          <a:p>
            <a:pPr marL="800100" lvl="1" indent="-342900">
              <a:buFont typeface="Arial" charset="0"/>
              <a:buChar char="•"/>
            </a:pPr>
            <a:r>
              <a:rPr lang="en-US" sz="2400" dirty="0">
                <a:latin typeface="Al Nile" charset="-78"/>
                <a:ea typeface="Al Nile" charset="-78"/>
                <a:cs typeface="Al Nile" charset="-78"/>
              </a:rPr>
              <a:t>Similarity of a Tweet and Cluster </a:t>
            </a:r>
            <a:r>
              <a:rPr lang="en-US" sz="2400" dirty="0" smtClean="0">
                <a:latin typeface="Al Nile" charset="-78"/>
                <a:ea typeface="Al Nile" charset="-78"/>
                <a:cs typeface="Al Nile" charset="-78"/>
              </a:rPr>
              <a:t>Centroids</a:t>
            </a:r>
          </a:p>
          <a:p>
            <a:pPr marL="800100" lvl="1" indent="-342900">
              <a:buFont typeface="Arial" charset="0"/>
              <a:buChar char="•"/>
            </a:pPr>
            <a:r>
              <a:rPr lang="en-US" sz="2400" dirty="0">
                <a:latin typeface="Al Nile" charset="-78"/>
                <a:ea typeface="Al Nile" charset="-78"/>
                <a:cs typeface="Al Nile" charset="-78"/>
              </a:rPr>
              <a:t>User’s </a:t>
            </a:r>
            <a:r>
              <a:rPr lang="en-US" sz="2400" dirty="0" err="1">
                <a:latin typeface="Al Nile" charset="-78"/>
                <a:ea typeface="Al Nile" charset="-78"/>
                <a:cs typeface="Al Nile" charset="-78"/>
              </a:rPr>
              <a:t>DoIP</a:t>
            </a:r>
            <a:r>
              <a:rPr lang="en-US" sz="2400" dirty="0">
                <a:latin typeface="Al Nile" charset="-78"/>
                <a:ea typeface="Al Nile" charset="-78"/>
                <a:cs typeface="Al Nile" charset="-78"/>
              </a:rPr>
              <a:t> Extraction</a:t>
            </a:r>
          </a:p>
        </p:txBody>
      </p:sp>
      <p:sp>
        <p:nvSpPr>
          <p:cNvPr id="6" name="Rectángulo 5"/>
          <p:cNvSpPr/>
          <p:nvPr/>
        </p:nvSpPr>
        <p:spPr>
          <a:xfrm>
            <a:off x="2903175" y="1900356"/>
            <a:ext cx="7586795" cy="1200329"/>
          </a:xfrm>
          <a:prstGeom prst="rect">
            <a:avLst/>
          </a:prstGeom>
        </p:spPr>
        <p:txBody>
          <a:bodyPr wrap="square">
            <a:spAutoFit/>
          </a:bodyPr>
          <a:lstStyle/>
          <a:p>
            <a:pPr marL="800100" lvl="1" indent="-342900">
              <a:buFont typeface="Arial" charset="0"/>
              <a:buChar char="•"/>
            </a:pPr>
            <a:r>
              <a:rPr lang="en-US" sz="2400" dirty="0">
                <a:latin typeface="Al Nile" charset="-78"/>
                <a:ea typeface="Al Nile" charset="-78"/>
                <a:cs typeface="Al Nile" charset="-78"/>
              </a:rPr>
              <a:t>Text Preprocessing</a:t>
            </a:r>
          </a:p>
          <a:p>
            <a:pPr marL="800100" lvl="1" indent="-342900">
              <a:buFont typeface="Arial" charset="0"/>
              <a:buChar char="•"/>
            </a:pPr>
            <a:r>
              <a:rPr lang="en-US" sz="2400" dirty="0" smtClean="0">
                <a:latin typeface="Al Nile" charset="-78"/>
                <a:ea typeface="Al Nile" charset="-78"/>
                <a:cs typeface="Al Nile" charset="-78"/>
              </a:rPr>
              <a:t>Models Training and Performance Comparison</a:t>
            </a:r>
            <a:endParaRPr lang="en-US" sz="2400" dirty="0">
              <a:latin typeface="Al Nile" charset="-78"/>
              <a:ea typeface="Al Nile" charset="-78"/>
              <a:cs typeface="Al Nile" charset="-78"/>
            </a:endParaRPr>
          </a:p>
          <a:p>
            <a:pPr marL="800100" lvl="1" indent="-342900">
              <a:buFont typeface="Arial" charset="0"/>
              <a:buChar char="•"/>
            </a:pPr>
            <a:r>
              <a:rPr lang="en-US" sz="2400" dirty="0">
                <a:latin typeface="Al Nile" charset="-78"/>
                <a:ea typeface="Al Nile" charset="-78"/>
                <a:cs typeface="Al Nile" charset="-78"/>
              </a:rPr>
              <a:t>Clustering and Centroids Extraction</a:t>
            </a:r>
          </a:p>
        </p:txBody>
      </p:sp>
    </p:spTree>
    <p:extLst>
      <p:ext uri="{BB962C8B-B14F-4D97-AF65-F5344CB8AC3E}">
        <p14:creationId xmlns:p14="http://schemas.microsoft.com/office/powerpoint/2010/main" val="14585088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665018" y="6439427"/>
            <a:ext cx="10547465" cy="385484"/>
          </a:xfrm>
        </p:spPr>
        <p:txBody>
          <a:bodyPr/>
          <a:lstStyle/>
          <a:p>
            <a:fld id="{6D22F896-40B5-4ADD-8801-0D06FADFA095}" type="slidenum">
              <a:rPr lang="en-US" sz="1600" smtClean="0"/>
              <a:t>33</a:t>
            </a:fld>
            <a:endParaRPr lang="en-US" sz="1600" dirty="0"/>
          </a:p>
        </p:txBody>
      </p:sp>
      <p:sp>
        <p:nvSpPr>
          <p:cNvPr id="3" name="Título 1">
            <a:extLst>
              <a:ext uri="{FF2B5EF4-FFF2-40B4-BE49-F238E27FC236}">
                <a16:creationId xmlns="" xmlns:a16="http://schemas.microsoft.com/office/drawing/2014/main" id="{ED6AA13D-FD80-410A-A48A-9EA5B8A768A8}"/>
              </a:ext>
            </a:extLst>
          </p:cNvPr>
          <p:cNvSpPr txBox="1">
            <a:spLocks/>
          </p:cNvSpPr>
          <p:nvPr/>
        </p:nvSpPr>
        <p:spPr>
          <a:xfrm>
            <a:off x="927652" y="337115"/>
            <a:ext cx="7311622" cy="99404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smtClean="0"/>
              <a:t>Ejemplo</a:t>
            </a:r>
            <a:endParaRPr lang="es-ES_tradnl" sz="4000" dirty="0"/>
          </a:p>
        </p:txBody>
      </p:sp>
      <p:pic>
        <p:nvPicPr>
          <p:cNvPr id="4" name="Imagen 3">
            <a:extLst>
              <a:ext uri="{FF2B5EF4-FFF2-40B4-BE49-F238E27FC236}">
                <a16:creationId xmlns="" xmlns:a16="http://schemas.microsoft.com/office/drawing/2014/main" id="{F01348AA-1132-44D2-8720-F5346DCF1A95}"/>
              </a:ext>
            </a:extLst>
          </p:cNvPr>
          <p:cNvPicPr>
            <a:picLocks noChangeAspect="1"/>
          </p:cNvPicPr>
          <p:nvPr/>
        </p:nvPicPr>
        <p:blipFill>
          <a:blip r:embed="rId2"/>
          <a:stretch>
            <a:fillRect/>
          </a:stretch>
        </p:blipFill>
        <p:spPr>
          <a:xfrm>
            <a:off x="783789" y="895111"/>
            <a:ext cx="5421414" cy="5431760"/>
          </a:xfrm>
          <a:prstGeom prst="rect">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 xmlns:a16="http://schemas.microsoft.com/office/drawing/2014/main" id="{28AD3680-05ED-410D-BBBD-B1CA0ED1175E}"/>
                  </a:ext>
                </a:extLst>
              </p:cNvPr>
              <p:cNvSpPr txBox="1"/>
              <p:nvPr/>
            </p:nvSpPr>
            <p:spPr>
              <a:xfrm>
                <a:off x="1322428" y="2324173"/>
                <a:ext cx="1881925" cy="556434"/>
              </a:xfrm>
              <a:prstGeom prst="rect">
                <a:avLst/>
              </a:prstGeom>
              <a:noFill/>
            </p:spPr>
            <p:txBody>
              <a:bodyPr wrap="none" rtlCol="0">
                <a:spAutoFit/>
              </a:bodyPr>
              <a:lstStyle/>
              <a:p>
                <a:r>
                  <a:rPr lang="en-US" b="1" dirty="0"/>
                  <a:t>Centroid_2: </a:t>
                </a:r>
                <a14:m>
                  <m:oMath xmlns:m="http://schemas.openxmlformats.org/officeDocument/2006/math">
                    <m:sSub>
                      <m:sSubPr>
                        <m:ctrlPr>
                          <a:rPr lang="fr-BE" sz="2800" i="1">
                            <a:latin typeface="Cambria Math" charset="0"/>
                          </a:rPr>
                        </m:ctrlPr>
                      </m:sSubPr>
                      <m:e>
                        <m:r>
                          <a:rPr lang="fr-BE" sz="2800" b="0" i="1" smtClean="0">
                            <a:latin typeface="Cambria Math" panose="02040503050406030204" pitchFamily="18" charset="0"/>
                          </a:rPr>
                          <m:t>𝑐</m:t>
                        </m:r>
                      </m:e>
                      <m:sub>
                        <m:r>
                          <a:rPr lang="fr-BE" sz="2800" b="0" i="1" smtClean="0">
                            <a:latin typeface="Cambria Math" panose="02040503050406030204" pitchFamily="18" charset="0"/>
                          </a:rPr>
                          <m:t>𝑝</m:t>
                        </m:r>
                      </m:sub>
                    </m:sSub>
                  </m:oMath>
                </a14:m>
                <a:endParaRPr lang="en-US" sz="2800" b="1" dirty="0"/>
              </a:p>
            </p:txBody>
          </p:sp>
        </mc:Choice>
        <mc:Fallback xmlns="">
          <p:sp>
            <p:nvSpPr>
              <p:cNvPr id="5" name="CuadroTexto 4">
                <a:extLst>
                  <a:ext uri="{FF2B5EF4-FFF2-40B4-BE49-F238E27FC236}">
                    <a16:creationId xmlns:a16="http://schemas.microsoft.com/office/drawing/2014/main" xmlns="" xmlns:a14="http://schemas.microsoft.com/office/drawing/2010/main" id="{28AD3680-05ED-410D-BBBD-B1CA0ED1175E}"/>
                  </a:ext>
                </a:extLst>
              </p:cNvPr>
              <p:cNvSpPr txBox="1">
                <a:spLocks noRot="1" noChangeAspect="1" noMove="1" noResize="1" noEditPoints="1" noAdjustHandles="1" noChangeArrowheads="1" noChangeShapeType="1" noTextEdit="1"/>
              </p:cNvSpPr>
              <p:nvPr/>
            </p:nvSpPr>
            <p:spPr>
              <a:xfrm>
                <a:off x="1322428" y="2324173"/>
                <a:ext cx="1881925" cy="556434"/>
              </a:xfrm>
              <a:prstGeom prst="rect">
                <a:avLst/>
              </a:prstGeom>
              <a:blipFill rotWithShape="0">
                <a:blip r:embed="rId3"/>
                <a:stretch>
                  <a:fillRect l="-2913" b="-4348"/>
                </a:stretch>
              </a:blipFill>
            </p:spPr>
            <p:txBody>
              <a:bodyPr/>
              <a:lstStyle/>
              <a:p>
                <a:r>
                  <a:rPr lang="en-US">
                    <a:noFill/>
                  </a:rPr>
                  <a:t> </a:t>
                </a:r>
              </a:p>
            </p:txBody>
          </p:sp>
        </mc:Fallback>
      </mc:AlternateContent>
      <p:sp>
        <p:nvSpPr>
          <p:cNvPr id="6" name="CuadroTexto 5">
            <a:extLst>
              <a:ext uri="{FF2B5EF4-FFF2-40B4-BE49-F238E27FC236}">
                <a16:creationId xmlns="" xmlns:a16="http://schemas.microsoft.com/office/drawing/2014/main" id="{3B189C02-0B87-45AD-BB19-EBB0757BE66A}"/>
              </a:ext>
            </a:extLst>
          </p:cNvPr>
          <p:cNvSpPr txBox="1"/>
          <p:nvPr/>
        </p:nvSpPr>
        <p:spPr>
          <a:xfrm>
            <a:off x="1265582" y="4690222"/>
            <a:ext cx="1317990" cy="369332"/>
          </a:xfrm>
          <a:prstGeom prst="rect">
            <a:avLst/>
          </a:prstGeom>
          <a:noFill/>
        </p:spPr>
        <p:txBody>
          <a:bodyPr wrap="none" rtlCol="0">
            <a:spAutoFit/>
          </a:bodyPr>
          <a:lstStyle/>
          <a:p>
            <a:r>
              <a:rPr lang="fr-BE" dirty="0"/>
              <a:t>Centroid_4</a:t>
            </a:r>
            <a:endParaRPr lang="es-ES" dirty="0"/>
          </a:p>
        </p:txBody>
      </p:sp>
      <p:sp>
        <p:nvSpPr>
          <p:cNvPr id="7" name="CuadroTexto 6">
            <a:extLst>
              <a:ext uri="{FF2B5EF4-FFF2-40B4-BE49-F238E27FC236}">
                <a16:creationId xmlns="" xmlns:a16="http://schemas.microsoft.com/office/drawing/2014/main" id="{DBFCD9F8-E2F3-4D49-A16A-018B0BDA8F45}"/>
              </a:ext>
            </a:extLst>
          </p:cNvPr>
          <p:cNvSpPr txBox="1"/>
          <p:nvPr/>
        </p:nvSpPr>
        <p:spPr>
          <a:xfrm>
            <a:off x="3777917" y="1683026"/>
            <a:ext cx="1317990" cy="369332"/>
          </a:xfrm>
          <a:prstGeom prst="rect">
            <a:avLst/>
          </a:prstGeom>
          <a:noFill/>
        </p:spPr>
        <p:txBody>
          <a:bodyPr wrap="none" rtlCol="0">
            <a:spAutoFit/>
          </a:bodyPr>
          <a:lstStyle/>
          <a:p>
            <a:r>
              <a:rPr lang="fr-BE" dirty="0"/>
              <a:t>Centroid_1</a:t>
            </a:r>
            <a:endParaRPr lang="es-ES" dirty="0"/>
          </a:p>
        </p:txBody>
      </p:sp>
      <p:sp>
        <p:nvSpPr>
          <p:cNvPr id="8" name="CuadroTexto 7">
            <a:extLst>
              <a:ext uri="{FF2B5EF4-FFF2-40B4-BE49-F238E27FC236}">
                <a16:creationId xmlns="" xmlns:a16="http://schemas.microsoft.com/office/drawing/2014/main" id="{F4A3D3AB-773C-4BE7-A2F6-DA45BC2C10E9}"/>
              </a:ext>
            </a:extLst>
          </p:cNvPr>
          <p:cNvSpPr txBox="1"/>
          <p:nvPr/>
        </p:nvSpPr>
        <p:spPr>
          <a:xfrm>
            <a:off x="4750904" y="3148935"/>
            <a:ext cx="1317990" cy="369332"/>
          </a:xfrm>
          <a:prstGeom prst="rect">
            <a:avLst/>
          </a:prstGeom>
          <a:noFill/>
        </p:spPr>
        <p:txBody>
          <a:bodyPr wrap="none" rtlCol="0">
            <a:spAutoFit/>
          </a:bodyPr>
          <a:lstStyle/>
          <a:p>
            <a:r>
              <a:rPr lang="fr-BE" dirty="0"/>
              <a:t>Centroid_3</a:t>
            </a:r>
            <a:endParaRPr lang="es-ES" dirty="0"/>
          </a:p>
        </p:txBody>
      </p:sp>
      <p:sp>
        <p:nvSpPr>
          <p:cNvPr id="9" name="CuadroTexto 8">
            <a:extLst>
              <a:ext uri="{FF2B5EF4-FFF2-40B4-BE49-F238E27FC236}">
                <a16:creationId xmlns="" xmlns:a16="http://schemas.microsoft.com/office/drawing/2014/main" id="{B41409BA-8EB5-4916-8FA0-952A2F267947}"/>
              </a:ext>
            </a:extLst>
          </p:cNvPr>
          <p:cNvSpPr txBox="1"/>
          <p:nvPr/>
        </p:nvSpPr>
        <p:spPr>
          <a:xfrm>
            <a:off x="3822651" y="4973517"/>
            <a:ext cx="1317990" cy="369332"/>
          </a:xfrm>
          <a:prstGeom prst="rect">
            <a:avLst/>
          </a:prstGeom>
          <a:noFill/>
        </p:spPr>
        <p:txBody>
          <a:bodyPr wrap="none" rtlCol="0">
            <a:spAutoFit/>
          </a:bodyPr>
          <a:lstStyle/>
          <a:p>
            <a:r>
              <a:rPr lang="fr-BE" dirty="0"/>
              <a:t>Centroid_5</a:t>
            </a:r>
            <a:endParaRPr lang="es-ES" dirty="0"/>
          </a:p>
        </p:txBody>
      </p:sp>
      <p:sp>
        <p:nvSpPr>
          <p:cNvPr id="10" name="CuadroTexto 9">
            <a:extLst>
              <a:ext uri="{FF2B5EF4-FFF2-40B4-BE49-F238E27FC236}">
                <a16:creationId xmlns="" xmlns:a16="http://schemas.microsoft.com/office/drawing/2014/main" id="{B30A6961-4092-46B6-885D-4A22048B43D9}"/>
              </a:ext>
            </a:extLst>
          </p:cNvPr>
          <p:cNvSpPr txBox="1"/>
          <p:nvPr/>
        </p:nvSpPr>
        <p:spPr>
          <a:xfrm>
            <a:off x="6788453" y="1098963"/>
            <a:ext cx="5218095" cy="400110"/>
          </a:xfrm>
          <a:prstGeom prst="rect">
            <a:avLst/>
          </a:prstGeom>
          <a:noFill/>
        </p:spPr>
        <p:txBody>
          <a:bodyPr wrap="none" rtlCol="0">
            <a:spAutoFit/>
          </a:bodyPr>
          <a:lstStyle/>
          <a:p>
            <a:r>
              <a:rPr lang="es-ES_tradnl" sz="2000" i="1" dirty="0" smtClean="0">
                <a:latin typeface="Helvetica" charset="0"/>
                <a:ea typeface="Helvetica" charset="0"/>
                <a:cs typeface="Helvetica" charset="0"/>
              </a:rPr>
              <a:t>t = ‘Soplan vientos de cambio para el país...’</a:t>
            </a:r>
            <a:endParaRPr lang="es-ES_tradnl" sz="2000" i="1" dirty="0">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 xmlns:a16="http://schemas.microsoft.com/office/drawing/2014/main" id="{41CEEAD4-66FC-4538-9E73-6CC9DE905303}"/>
                  </a:ext>
                </a:extLst>
              </p:cNvPr>
              <p:cNvSpPr txBox="1"/>
              <p:nvPr/>
            </p:nvSpPr>
            <p:spPr>
              <a:xfrm>
                <a:off x="7282415" y="1665391"/>
                <a:ext cx="5088834" cy="427618"/>
              </a:xfrm>
              <a:prstGeom prst="rect">
                <a:avLst/>
              </a:prstGeom>
              <a:noFill/>
            </p:spPr>
            <p:txBody>
              <a:bodyPr wrap="square" rtlCol="0">
                <a:spAutoFit/>
              </a:bodyPr>
              <a:lstStyle/>
              <a:p>
                <a:r>
                  <a:rPr lang="es-ES_tradnl" sz="2000" b="1" dirty="0" smtClean="0">
                    <a:latin typeface="Helvetica" charset="0"/>
                    <a:ea typeface="Helvetica" charset="0"/>
                    <a:cs typeface="Helvetica" charset="0"/>
                  </a:rPr>
                  <a:t>¿Cuál es la similitud de t y</a:t>
                </a:r>
                <a14:m>
                  <m:oMath xmlns:m="http://schemas.openxmlformats.org/officeDocument/2006/math">
                    <m:r>
                      <a:rPr lang="es-ES_tradnl" sz="2000" b="1" i="0" smtClean="0">
                        <a:latin typeface="Cambria Math" charset="0"/>
                        <a:ea typeface="Helvetica" charset="0"/>
                        <a:cs typeface="Helvetica" charset="0"/>
                      </a:rPr>
                      <m:t> </m:t>
                    </m:r>
                    <m:sSub>
                      <m:sSubPr>
                        <m:ctrlPr>
                          <a:rPr lang="es-ES_tradnl" sz="2000" b="1" i="1">
                            <a:latin typeface="Cambria Math" charset="0"/>
                            <a:ea typeface="Helvetica" charset="0"/>
                            <a:cs typeface="Helvetica" charset="0"/>
                          </a:rPr>
                        </m:ctrlPr>
                      </m:sSubPr>
                      <m:e>
                        <m:r>
                          <a:rPr lang="es-ES_tradnl" sz="2000" b="1" i="1" smtClean="0">
                            <a:latin typeface="Cambria Math" charset="0"/>
                            <a:ea typeface="Helvetica" charset="0"/>
                            <a:cs typeface="Helvetica" charset="0"/>
                          </a:rPr>
                          <m:t>𝒄</m:t>
                        </m:r>
                      </m:e>
                      <m:sub>
                        <m:r>
                          <a:rPr lang="es-ES_tradnl" sz="2000" b="1" i="1" smtClean="0">
                            <a:latin typeface="Cambria Math" charset="0"/>
                            <a:ea typeface="Helvetica" charset="0"/>
                            <a:cs typeface="Helvetica" charset="0"/>
                          </a:rPr>
                          <m:t>𝒑</m:t>
                        </m:r>
                      </m:sub>
                    </m:sSub>
                  </m:oMath>
                </a14:m>
                <a:r>
                  <a:rPr lang="es-ES_tradnl" sz="2000" b="1" dirty="0">
                    <a:latin typeface="Helvetica" charset="0"/>
                    <a:ea typeface="Helvetica" charset="0"/>
                    <a:cs typeface="Helvetica" charset="0"/>
                  </a:rPr>
                  <a:t>?</a:t>
                </a:r>
              </a:p>
            </p:txBody>
          </p:sp>
        </mc:Choice>
        <mc:Fallback xmlns="">
          <p:sp>
            <p:nvSpPr>
              <p:cNvPr id="11" name="CuadroTexto 10">
                <a:extLst>
                  <a:ext uri="{FF2B5EF4-FFF2-40B4-BE49-F238E27FC236}">
                    <a16:creationId xmlns="" xmlns:a16="http://schemas.microsoft.com/office/drawing/2014/main" xmlns:a14="http://schemas.microsoft.com/office/drawing/2010/main" id="{41CEEAD4-66FC-4538-9E73-6CC9DE905303}"/>
                  </a:ext>
                </a:extLst>
              </p:cNvPr>
              <p:cNvSpPr txBox="1">
                <a:spLocks noRot="1" noChangeAspect="1" noMove="1" noResize="1" noEditPoints="1" noAdjustHandles="1" noChangeArrowheads="1" noChangeShapeType="1" noTextEdit="1"/>
              </p:cNvSpPr>
              <p:nvPr/>
            </p:nvSpPr>
            <p:spPr>
              <a:xfrm>
                <a:off x="7282415" y="1665391"/>
                <a:ext cx="5088834" cy="427618"/>
              </a:xfrm>
              <a:prstGeom prst="rect">
                <a:avLst/>
              </a:prstGeom>
              <a:blipFill rotWithShape="0">
                <a:blip r:embed="rId4"/>
                <a:stretch>
                  <a:fillRect l="-1319" t="-91429" b="-112857"/>
                </a:stretch>
              </a:blipFill>
            </p:spPr>
            <p:txBody>
              <a:bodyPr/>
              <a:lstStyle/>
              <a:p>
                <a:r>
                  <a:rPr lang="en-US">
                    <a:noFill/>
                  </a:rPr>
                  <a:t> </a:t>
                </a:r>
              </a:p>
            </p:txBody>
          </p:sp>
        </mc:Fallback>
      </mc:AlternateContent>
      <p:pic>
        <p:nvPicPr>
          <p:cNvPr id="12" name="Picture 16"/>
          <p:cNvPicPr>
            <a:picLocks noChangeAspect="1"/>
          </p:cNvPicPr>
          <p:nvPr/>
        </p:nvPicPr>
        <p:blipFill>
          <a:blip r:embed="rId5"/>
          <a:stretch>
            <a:fillRect/>
          </a:stretch>
        </p:blipFill>
        <p:spPr>
          <a:xfrm>
            <a:off x="7384568" y="2636163"/>
            <a:ext cx="4342094" cy="809157"/>
          </a:xfrm>
          <a:prstGeom prst="rect">
            <a:avLst/>
          </a:prstGeom>
        </p:spPr>
      </p:pic>
      <p:pic>
        <p:nvPicPr>
          <p:cNvPr id="13" name="Picture 17"/>
          <p:cNvPicPr>
            <a:picLocks noChangeAspect="1"/>
          </p:cNvPicPr>
          <p:nvPr/>
        </p:nvPicPr>
        <p:blipFill>
          <a:blip r:embed="rId6"/>
          <a:stretch>
            <a:fillRect/>
          </a:stretch>
        </p:blipFill>
        <p:spPr>
          <a:xfrm>
            <a:off x="7472825" y="3610991"/>
            <a:ext cx="4158343" cy="706918"/>
          </a:xfrm>
          <a:prstGeom prst="rect">
            <a:avLst/>
          </a:prstGeom>
        </p:spPr>
      </p:pic>
      <p:pic>
        <p:nvPicPr>
          <p:cNvPr id="14" name="Picture 18"/>
          <p:cNvPicPr>
            <a:picLocks noChangeAspect="1"/>
          </p:cNvPicPr>
          <p:nvPr/>
        </p:nvPicPr>
        <p:blipFill rotWithShape="1">
          <a:blip r:embed="rId7"/>
          <a:srcRect t="363" r="45779" b="1"/>
          <a:stretch/>
        </p:blipFill>
        <p:spPr>
          <a:xfrm>
            <a:off x="7586317" y="4377661"/>
            <a:ext cx="3724811" cy="816153"/>
          </a:xfrm>
          <a:prstGeom prst="rect">
            <a:avLst/>
          </a:prstGeom>
        </p:spPr>
      </p:pic>
      <p:pic>
        <p:nvPicPr>
          <p:cNvPr id="15" name="Picture 19"/>
          <p:cNvPicPr>
            <a:picLocks noChangeAspect="1"/>
          </p:cNvPicPr>
          <p:nvPr/>
        </p:nvPicPr>
        <p:blipFill>
          <a:blip r:embed="rId8"/>
          <a:stretch>
            <a:fillRect/>
          </a:stretch>
        </p:blipFill>
        <p:spPr>
          <a:xfrm>
            <a:off x="9244065" y="5079757"/>
            <a:ext cx="2746059" cy="555054"/>
          </a:xfrm>
          <a:prstGeom prst="rect">
            <a:avLst/>
          </a:prstGeom>
        </p:spPr>
      </p:pic>
      <p:sp>
        <p:nvSpPr>
          <p:cNvPr id="16" name="CuadroTexto 12">
            <a:extLst>
              <a:ext uri="{FF2B5EF4-FFF2-40B4-BE49-F238E27FC236}">
                <a16:creationId xmlns="" xmlns:mc="http://schemas.openxmlformats.org/markup-compatibility/2006" xmlns:a14="http://schemas.microsoft.com/office/drawing/2010/main" xmlns:a16="http://schemas.microsoft.com/office/drawing/2014/main" id="{41CEEAD4-66FC-4538-9E73-6CC9DE905303}"/>
              </a:ext>
            </a:extLst>
          </p:cNvPr>
          <p:cNvSpPr txBox="1"/>
          <p:nvPr/>
        </p:nvSpPr>
        <p:spPr>
          <a:xfrm>
            <a:off x="6964527" y="2878393"/>
            <a:ext cx="420041" cy="400110"/>
          </a:xfrm>
          <a:prstGeom prst="rect">
            <a:avLst/>
          </a:prstGeom>
          <a:noFill/>
        </p:spPr>
        <p:txBody>
          <a:bodyPr wrap="square" rtlCol="0">
            <a:spAutoFit/>
          </a:bodyPr>
          <a:lstStyle/>
          <a:p>
            <a:r>
              <a:rPr lang="en-GB" sz="2000" dirty="0" smtClean="0">
                <a:latin typeface="Helvetica" charset="0"/>
                <a:ea typeface="Helvetica" charset="0"/>
                <a:cs typeface="Helvetica" charset="0"/>
              </a:rPr>
              <a:t>1.</a:t>
            </a:r>
            <a:endParaRPr lang="en-US" sz="2000" dirty="0">
              <a:latin typeface="Helvetica" charset="0"/>
              <a:ea typeface="Helvetica" charset="0"/>
              <a:cs typeface="Helvetica" charset="0"/>
            </a:endParaRPr>
          </a:p>
        </p:txBody>
      </p:sp>
      <p:sp>
        <p:nvSpPr>
          <p:cNvPr id="17" name="CuadroTexto 12">
            <a:extLst>
              <a:ext uri="{FF2B5EF4-FFF2-40B4-BE49-F238E27FC236}">
                <a16:creationId xmlns="" xmlns:mc="http://schemas.openxmlformats.org/markup-compatibility/2006" xmlns:a14="http://schemas.microsoft.com/office/drawing/2010/main" xmlns:a16="http://schemas.microsoft.com/office/drawing/2014/main" id="{41CEEAD4-66FC-4538-9E73-6CC9DE905303}"/>
              </a:ext>
            </a:extLst>
          </p:cNvPr>
          <p:cNvSpPr txBox="1"/>
          <p:nvPr/>
        </p:nvSpPr>
        <p:spPr>
          <a:xfrm>
            <a:off x="6964528" y="3784480"/>
            <a:ext cx="420041" cy="400110"/>
          </a:xfrm>
          <a:prstGeom prst="rect">
            <a:avLst/>
          </a:prstGeom>
          <a:noFill/>
        </p:spPr>
        <p:txBody>
          <a:bodyPr wrap="square" rtlCol="0">
            <a:spAutoFit/>
          </a:bodyPr>
          <a:lstStyle/>
          <a:p>
            <a:r>
              <a:rPr lang="en-GB" sz="2000" dirty="0">
                <a:latin typeface="Helvetica" charset="0"/>
                <a:ea typeface="Helvetica" charset="0"/>
                <a:cs typeface="Helvetica" charset="0"/>
              </a:rPr>
              <a:t>2</a:t>
            </a:r>
            <a:r>
              <a:rPr lang="en-GB" sz="2000" smtClean="0">
                <a:latin typeface="Helvetica" charset="0"/>
                <a:ea typeface="Helvetica" charset="0"/>
                <a:cs typeface="Helvetica" charset="0"/>
              </a:rPr>
              <a:t>.</a:t>
            </a:r>
            <a:endParaRPr lang="en-US" sz="2000" dirty="0">
              <a:latin typeface="Helvetica" charset="0"/>
              <a:ea typeface="Helvetica" charset="0"/>
              <a:cs typeface="Helvetica" charset="0"/>
            </a:endParaRPr>
          </a:p>
        </p:txBody>
      </p:sp>
      <p:sp>
        <p:nvSpPr>
          <p:cNvPr id="18" name="CuadroTexto 12">
            <a:extLst>
              <a:ext uri="{FF2B5EF4-FFF2-40B4-BE49-F238E27FC236}">
                <a16:creationId xmlns="" xmlns:mc="http://schemas.openxmlformats.org/markup-compatibility/2006" xmlns:a14="http://schemas.microsoft.com/office/drawing/2010/main" xmlns:a16="http://schemas.microsoft.com/office/drawing/2014/main" id="{41CEEAD4-66FC-4538-9E73-6CC9DE905303}"/>
              </a:ext>
            </a:extLst>
          </p:cNvPr>
          <p:cNvSpPr txBox="1"/>
          <p:nvPr/>
        </p:nvSpPr>
        <p:spPr>
          <a:xfrm>
            <a:off x="6964528" y="4585683"/>
            <a:ext cx="420041" cy="400110"/>
          </a:xfrm>
          <a:prstGeom prst="rect">
            <a:avLst/>
          </a:prstGeom>
          <a:noFill/>
        </p:spPr>
        <p:txBody>
          <a:bodyPr wrap="square" rtlCol="0">
            <a:spAutoFit/>
          </a:bodyPr>
          <a:lstStyle/>
          <a:p>
            <a:r>
              <a:rPr lang="en-GB" sz="2000">
                <a:latin typeface="Helvetica" charset="0"/>
                <a:ea typeface="Helvetica" charset="0"/>
                <a:cs typeface="Helvetica" charset="0"/>
              </a:rPr>
              <a:t>3</a:t>
            </a:r>
            <a:r>
              <a:rPr lang="en-GB" sz="2000" smtClean="0">
                <a:latin typeface="Helvetica" charset="0"/>
                <a:ea typeface="Helvetica" charset="0"/>
                <a:cs typeface="Helvetica" charset="0"/>
              </a:rPr>
              <a:t>.</a:t>
            </a:r>
            <a:endParaRPr lang="en-US" sz="2000" dirty="0">
              <a:latin typeface="Helvetica" charset="0"/>
              <a:ea typeface="Helvetica" charset="0"/>
              <a:cs typeface="Helvetica" charset="0"/>
            </a:endParaRPr>
          </a:p>
        </p:txBody>
      </p:sp>
    </p:spTree>
    <p:extLst>
      <p:ext uri="{BB962C8B-B14F-4D97-AF65-F5344CB8AC3E}">
        <p14:creationId xmlns:p14="http://schemas.microsoft.com/office/powerpoint/2010/main" val="7545687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6945D3-7200-416D-89D4-0F64462DCA03}"/>
              </a:ext>
            </a:extLst>
          </p:cNvPr>
          <p:cNvSpPr>
            <a:spLocks noGrp="1"/>
          </p:cNvSpPr>
          <p:nvPr>
            <p:ph type="title"/>
          </p:nvPr>
        </p:nvSpPr>
        <p:spPr>
          <a:xfrm>
            <a:off x="1138988" y="484632"/>
            <a:ext cx="9794055" cy="1180440"/>
          </a:xfrm>
        </p:spPr>
        <p:txBody>
          <a:bodyPr/>
          <a:lstStyle/>
          <a:p>
            <a:r>
              <a:rPr lang="en-US" dirty="0" smtClean="0"/>
              <a:t>Datasets</a:t>
            </a:r>
            <a:endParaRPr lang="en-US" dirty="0"/>
          </a:p>
        </p:txBody>
      </p:sp>
      <p:sp>
        <p:nvSpPr>
          <p:cNvPr id="4" name="Marcador de número de diapositiva 3">
            <a:extLst>
              <a:ext uri="{FF2B5EF4-FFF2-40B4-BE49-F238E27FC236}">
                <a16:creationId xmlns="" xmlns:a16="http://schemas.microsoft.com/office/drawing/2014/main" id="{F6B83DD7-45B5-4EA5-A93C-CE497E236DBD}"/>
              </a:ext>
            </a:extLst>
          </p:cNvPr>
          <p:cNvSpPr>
            <a:spLocks noGrp="1"/>
          </p:cNvSpPr>
          <p:nvPr>
            <p:ph type="sldNum" sz="quarter" idx="12"/>
          </p:nvPr>
        </p:nvSpPr>
        <p:spPr>
          <a:xfrm>
            <a:off x="874642" y="6493195"/>
            <a:ext cx="10337841" cy="331715"/>
          </a:xfrm>
        </p:spPr>
        <p:txBody>
          <a:bodyPr/>
          <a:lstStyle/>
          <a:p>
            <a:fld id="{4FAB73BC-B049-4115-A692-8D63A059BFB8}" type="slidenum">
              <a:rPr lang="en-US" sz="1600" smtClean="0"/>
              <a:t>34</a:t>
            </a:fld>
            <a:endParaRPr lang="en-US" sz="1600" dirty="0"/>
          </a:p>
        </p:txBody>
      </p:sp>
      <p:sp>
        <p:nvSpPr>
          <p:cNvPr id="5" name="Rectángulo: esquinas redondeadas 4">
            <a:extLst>
              <a:ext uri="{FF2B5EF4-FFF2-40B4-BE49-F238E27FC236}">
                <a16:creationId xmlns="" xmlns:a16="http://schemas.microsoft.com/office/drawing/2014/main" id="{BE099A47-6367-40B9-B815-49152DA67964}"/>
              </a:ext>
            </a:extLst>
          </p:cNvPr>
          <p:cNvSpPr/>
          <p:nvPr/>
        </p:nvSpPr>
        <p:spPr>
          <a:xfrm>
            <a:off x="874642" y="2056271"/>
            <a:ext cx="2584173"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Training Corpus</a:t>
            </a:r>
          </a:p>
        </p:txBody>
      </p:sp>
      <p:sp>
        <p:nvSpPr>
          <p:cNvPr id="6" name="Rectángulo: esquinas redondeadas 5">
            <a:extLst>
              <a:ext uri="{FF2B5EF4-FFF2-40B4-BE49-F238E27FC236}">
                <a16:creationId xmlns="" xmlns:a16="http://schemas.microsoft.com/office/drawing/2014/main" id="{038BA20C-B7BA-48DC-9FE3-969BDE66B992}"/>
              </a:ext>
            </a:extLst>
          </p:cNvPr>
          <p:cNvSpPr/>
          <p:nvPr/>
        </p:nvSpPr>
        <p:spPr>
          <a:xfrm>
            <a:off x="874643" y="2974819"/>
            <a:ext cx="2584172"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Sample of Politicians</a:t>
            </a:r>
          </a:p>
        </p:txBody>
      </p:sp>
      <p:sp>
        <p:nvSpPr>
          <p:cNvPr id="7" name="Rectángulo: esquinas redondeadas 6">
            <a:extLst>
              <a:ext uri="{FF2B5EF4-FFF2-40B4-BE49-F238E27FC236}">
                <a16:creationId xmlns="" xmlns:a16="http://schemas.microsoft.com/office/drawing/2014/main" id="{45F3881F-E678-44B5-8287-0DF1ED466245}"/>
              </a:ext>
            </a:extLst>
          </p:cNvPr>
          <p:cNvSpPr/>
          <p:nvPr/>
        </p:nvSpPr>
        <p:spPr>
          <a:xfrm>
            <a:off x="874643" y="3939893"/>
            <a:ext cx="2584172"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Sample of Ecuadorian Twitter Users</a:t>
            </a:r>
          </a:p>
        </p:txBody>
      </p:sp>
      <p:sp>
        <p:nvSpPr>
          <p:cNvPr id="8" name="Rectángulo: esquinas redondeadas 7">
            <a:extLst>
              <a:ext uri="{FF2B5EF4-FFF2-40B4-BE49-F238E27FC236}">
                <a16:creationId xmlns="" xmlns:a16="http://schemas.microsoft.com/office/drawing/2014/main" id="{E797202A-CD1F-4AF8-AC10-B952167CB968}"/>
              </a:ext>
            </a:extLst>
          </p:cNvPr>
          <p:cNvSpPr/>
          <p:nvPr/>
        </p:nvSpPr>
        <p:spPr>
          <a:xfrm>
            <a:off x="874644" y="4935145"/>
            <a:ext cx="2584171"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Twitter Users' Friends</a:t>
            </a:r>
          </a:p>
        </p:txBody>
      </p:sp>
      <p:sp>
        <p:nvSpPr>
          <p:cNvPr id="9" name="CuadroTexto 8">
            <a:extLst>
              <a:ext uri="{FF2B5EF4-FFF2-40B4-BE49-F238E27FC236}">
                <a16:creationId xmlns="" xmlns:a16="http://schemas.microsoft.com/office/drawing/2014/main" id="{8EC0B56E-FE2B-4914-8853-2633706526FA}"/>
              </a:ext>
            </a:extLst>
          </p:cNvPr>
          <p:cNvSpPr txBox="1"/>
          <p:nvPr/>
        </p:nvSpPr>
        <p:spPr>
          <a:xfrm>
            <a:off x="3886465" y="2170277"/>
            <a:ext cx="6365845" cy="369332"/>
          </a:xfrm>
          <a:prstGeom prst="rect">
            <a:avLst/>
          </a:prstGeom>
          <a:noFill/>
        </p:spPr>
        <p:txBody>
          <a:bodyPr wrap="none" rtlCol="0">
            <a:spAutoFit/>
          </a:bodyPr>
          <a:lstStyle/>
          <a:p>
            <a:r>
              <a:rPr lang="en-US" dirty="0">
                <a:latin typeface="Helvetica" charset="0"/>
                <a:ea typeface="Helvetica" charset="0"/>
                <a:cs typeface="Helvetica" charset="0"/>
              </a:rPr>
              <a:t>The corpus used to train the model </a:t>
            </a:r>
            <a:r>
              <a:rPr lang="en-US" dirty="0" smtClean="0">
                <a:latin typeface="Helvetica" charset="0"/>
                <a:ea typeface="Helvetica" charset="0"/>
                <a:cs typeface="Helvetica" charset="0"/>
              </a:rPr>
              <a:t>contains 281,338 tweets.</a:t>
            </a:r>
            <a:endParaRPr lang="es-ES" dirty="0">
              <a:latin typeface="Helvetica" charset="0"/>
              <a:ea typeface="Helvetica" charset="0"/>
              <a:cs typeface="Helvetica" charset="0"/>
            </a:endParaRPr>
          </a:p>
        </p:txBody>
      </p:sp>
      <p:sp>
        <p:nvSpPr>
          <p:cNvPr id="10" name="CuadroTexto 9">
            <a:extLst>
              <a:ext uri="{FF2B5EF4-FFF2-40B4-BE49-F238E27FC236}">
                <a16:creationId xmlns="" xmlns:a16="http://schemas.microsoft.com/office/drawing/2014/main" id="{8249D199-A735-4F54-8862-D89E10E552AC}"/>
              </a:ext>
            </a:extLst>
          </p:cNvPr>
          <p:cNvSpPr txBox="1"/>
          <p:nvPr/>
        </p:nvSpPr>
        <p:spPr>
          <a:xfrm>
            <a:off x="3876903" y="2852433"/>
            <a:ext cx="8170718" cy="923330"/>
          </a:xfrm>
          <a:prstGeom prst="rect">
            <a:avLst/>
          </a:prstGeom>
          <a:noFill/>
        </p:spPr>
        <p:txBody>
          <a:bodyPr wrap="square" rtlCol="0">
            <a:spAutoFit/>
          </a:bodyPr>
          <a:lstStyle/>
          <a:p>
            <a:r>
              <a:rPr lang="en-US" dirty="0">
                <a:latin typeface="Helvetica" charset="0"/>
                <a:ea typeface="Helvetica" charset="0"/>
                <a:cs typeface="Helvetica" charset="0"/>
              </a:rPr>
              <a:t>31 Politicians </a:t>
            </a:r>
            <a:r>
              <a:rPr lang="en-US" dirty="0" smtClean="0">
                <a:latin typeface="Helvetica" charset="0"/>
                <a:ea typeface="Helvetica" charset="0"/>
                <a:cs typeface="Helvetica" charset="0"/>
              </a:rPr>
              <a:t>and </a:t>
            </a:r>
            <a:r>
              <a:rPr lang="en-US" dirty="0">
                <a:latin typeface="Helvetica" charset="0"/>
                <a:ea typeface="Helvetica" charset="0"/>
                <a:cs typeface="Helvetica" charset="0"/>
              </a:rPr>
              <a:t>their tweets were extracted. </a:t>
            </a:r>
          </a:p>
          <a:p>
            <a:r>
              <a:rPr lang="en-US" dirty="0">
                <a:latin typeface="Helvetica" charset="0"/>
                <a:ea typeface="Helvetica" charset="0"/>
                <a:cs typeface="Helvetica" charset="0"/>
              </a:rPr>
              <a:t>This dataset was used to test the accuracy of </a:t>
            </a:r>
            <a:r>
              <a:rPr lang="en-US" dirty="0" smtClean="0">
                <a:latin typeface="Helvetica" charset="0"/>
                <a:ea typeface="Helvetica" charset="0"/>
                <a:cs typeface="Helvetica" charset="0"/>
              </a:rPr>
              <a:t>our approach,</a:t>
            </a:r>
            <a:r>
              <a:rPr lang="en-US" dirty="0">
                <a:latin typeface="Helvetica" charset="0"/>
                <a:ea typeface="Helvetica" charset="0"/>
                <a:cs typeface="Helvetica" charset="0"/>
              </a:rPr>
              <a:t> </a:t>
            </a:r>
            <a:r>
              <a:rPr lang="en-US" dirty="0" smtClean="0">
                <a:latin typeface="Helvetica" charset="0"/>
                <a:ea typeface="Helvetica" charset="0"/>
                <a:cs typeface="Helvetica" charset="0"/>
              </a:rPr>
              <a:t>defining the number of dimensions of the model (300) as well as the number of clusters (5).</a:t>
            </a:r>
            <a:endParaRPr lang="es-ES" dirty="0">
              <a:latin typeface="Helvetica" charset="0"/>
              <a:ea typeface="Helvetica" charset="0"/>
              <a:cs typeface="Helvetica" charset="0"/>
            </a:endParaRPr>
          </a:p>
        </p:txBody>
      </p:sp>
      <p:sp>
        <p:nvSpPr>
          <p:cNvPr id="11" name="CuadroTexto 10">
            <a:extLst>
              <a:ext uri="{FF2B5EF4-FFF2-40B4-BE49-F238E27FC236}">
                <a16:creationId xmlns="" xmlns:a16="http://schemas.microsoft.com/office/drawing/2014/main" id="{7F7A7273-D273-46BF-B8F7-E2A812311F81}"/>
              </a:ext>
            </a:extLst>
          </p:cNvPr>
          <p:cNvSpPr txBox="1"/>
          <p:nvPr/>
        </p:nvSpPr>
        <p:spPr>
          <a:xfrm>
            <a:off x="3826673" y="4088587"/>
            <a:ext cx="7978018" cy="369332"/>
          </a:xfrm>
          <a:prstGeom prst="rect">
            <a:avLst/>
          </a:prstGeom>
          <a:noFill/>
        </p:spPr>
        <p:txBody>
          <a:bodyPr wrap="none" rtlCol="0">
            <a:spAutoFit/>
          </a:bodyPr>
          <a:lstStyle/>
          <a:p>
            <a:r>
              <a:rPr lang="en-US" dirty="0">
                <a:latin typeface="Helvetica" charset="0"/>
                <a:ea typeface="Helvetica" charset="0"/>
                <a:cs typeface="Helvetica" charset="0"/>
              </a:rPr>
              <a:t>To calculate the </a:t>
            </a:r>
            <a:r>
              <a:rPr lang="en-US" dirty="0" err="1">
                <a:latin typeface="Helvetica" charset="0"/>
                <a:ea typeface="Helvetica" charset="0"/>
                <a:cs typeface="Helvetica" charset="0"/>
              </a:rPr>
              <a:t>DoIP</a:t>
            </a:r>
            <a:r>
              <a:rPr lang="en-US" dirty="0">
                <a:latin typeface="Helvetica" charset="0"/>
                <a:ea typeface="Helvetica" charset="0"/>
                <a:cs typeface="Helvetica" charset="0"/>
              </a:rPr>
              <a:t> of digital citizens, 763 Ecuadorian users were </a:t>
            </a:r>
            <a:r>
              <a:rPr lang="en-US" dirty="0" smtClean="0">
                <a:latin typeface="Helvetica" charset="0"/>
                <a:ea typeface="Helvetica" charset="0"/>
                <a:cs typeface="Helvetica" charset="0"/>
              </a:rPr>
              <a:t>selected.</a:t>
            </a:r>
            <a:endParaRPr lang="es-ES" dirty="0">
              <a:latin typeface="Helvetica" charset="0"/>
              <a:ea typeface="Helvetica" charset="0"/>
              <a:cs typeface="Helvetica" charset="0"/>
            </a:endParaRPr>
          </a:p>
        </p:txBody>
      </p:sp>
      <p:sp>
        <p:nvSpPr>
          <p:cNvPr id="12" name="CuadroTexto 11">
            <a:extLst>
              <a:ext uri="{FF2B5EF4-FFF2-40B4-BE49-F238E27FC236}">
                <a16:creationId xmlns="" xmlns:a16="http://schemas.microsoft.com/office/drawing/2014/main" id="{1D440046-5FC4-4E44-8687-D6D2FB96FD4B}"/>
              </a:ext>
            </a:extLst>
          </p:cNvPr>
          <p:cNvSpPr txBox="1"/>
          <p:nvPr/>
        </p:nvSpPr>
        <p:spPr>
          <a:xfrm>
            <a:off x="3826673" y="4786220"/>
            <a:ext cx="7981480" cy="923330"/>
          </a:xfrm>
          <a:prstGeom prst="rect">
            <a:avLst/>
          </a:prstGeom>
          <a:noFill/>
        </p:spPr>
        <p:txBody>
          <a:bodyPr wrap="none" rtlCol="0">
            <a:spAutoFit/>
          </a:bodyPr>
          <a:lstStyle/>
          <a:p>
            <a:r>
              <a:rPr lang="en-US" dirty="0">
                <a:latin typeface="Helvetica" charset="0"/>
                <a:ea typeface="Helvetica" charset="0"/>
                <a:cs typeface="Helvetica" charset="0"/>
              </a:rPr>
              <a:t>To demonstrate the positive association of the user's </a:t>
            </a:r>
            <a:r>
              <a:rPr lang="en-US" dirty="0" err="1">
                <a:latin typeface="Helvetica" charset="0"/>
                <a:ea typeface="Helvetica" charset="0"/>
                <a:cs typeface="Helvetica" charset="0"/>
              </a:rPr>
              <a:t>DoIP</a:t>
            </a:r>
            <a:r>
              <a:rPr lang="en-US" dirty="0">
                <a:latin typeface="Helvetica" charset="0"/>
                <a:ea typeface="Helvetica" charset="0"/>
                <a:cs typeface="Helvetica" charset="0"/>
              </a:rPr>
              <a:t> and his/her </a:t>
            </a:r>
          </a:p>
          <a:p>
            <a:r>
              <a:rPr lang="en-US" dirty="0">
                <a:latin typeface="Helvetica" charset="0"/>
                <a:ea typeface="Helvetica" charset="0"/>
                <a:cs typeface="Helvetica" charset="0"/>
              </a:rPr>
              <a:t>friend's </a:t>
            </a:r>
            <a:r>
              <a:rPr lang="en-US" dirty="0" err="1">
                <a:latin typeface="Helvetica" charset="0"/>
                <a:ea typeface="Helvetica" charset="0"/>
                <a:cs typeface="Helvetica" charset="0"/>
              </a:rPr>
              <a:t>DoIP</a:t>
            </a:r>
            <a:r>
              <a:rPr lang="en-US" dirty="0">
                <a:latin typeface="Helvetica" charset="0"/>
                <a:ea typeface="Helvetica" charset="0"/>
                <a:cs typeface="Helvetica" charset="0"/>
              </a:rPr>
              <a:t>, we extracted a list of 22,523 friends (bidirectional following) </a:t>
            </a:r>
          </a:p>
          <a:p>
            <a:r>
              <a:rPr lang="en-US" dirty="0">
                <a:latin typeface="Helvetica" charset="0"/>
                <a:ea typeface="Helvetica" charset="0"/>
                <a:cs typeface="Helvetica" charset="0"/>
              </a:rPr>
              <a:t>of the 763 digital citizens.</a:t>
            </a:r>
            <a:endParaRPr lang="es-ES" dirty="0">
              <a:latin typeface="Helvetica" charset="0"/>
              <a:ea typeface="Helvetica" charset="0"/>
              <a:cs typeface="Helvetica" charset="0"/>
            </a:endParaRPr>
          </a:p>
        </p:txBody>
      </p:sp>
    </p:spTree>
    <p:extLst>
      <p:ext uri="{BB962C8B-B14F-4D97-AF65-F5344CB8AC3E}">
        <p14:creationId xmlns:p14="http://schemas.microsoft.com/office/powerpoint/2010/main" val="114594487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35</a:t>
            </a:fld>
            <a:endParaRPr lang="en-US" sz="1600" dirty="0"/>
          </a:p>
        </p:txBody>
      </p:sp>
      <p:sp>
        <p:nvSpPr>
          <p:cNvPr id="3" name="Título 1">
            <a:extLst>
              <a:ext uri="{FF2B5EF4-FFF2-40B4-BE49-F238E27FC236}">
                <a16:creationId xmlns:a16="http://schemas.microsoft.com/office/drawing/2014/main" xmlns="" id="{16639B4A-DFE1-4ADA-8EA3-2794A018488C}"/>
              </a:ext>
            </a:extLst>
          </p:cNvPr>
          <p:cNvSpPr txBox="1">
            <a:spLocks/>
          </p:cNvSpPr>
          <p:nvPr/>
        </p:nvSpPr>
        <p:spPr>
          <a:xfrm>
            <a:off x="1154083" y="163286"/>
            <a:ext cx="10058400" cy="107768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fr-BE" sz="3800" dirty="0" err="1" smtClean="0"/>
              <a:t>Results</a:t>
            </a:r>
            <a:r>
              <a:rPr lang="fr-BE" sz="3800" dirty="0" smtClean="0"/>
              <a:t>: </a:t>
            </a:r>
            <a:r>
              <a:rPr lang="en-US" sz="3800" dirty="0" err="1" smtClean="0"/>
              <a:t>DoIP</a:t>
            </a:r>
            <a:r>
              <a:rPr lang="en-US" sz="3800" dirty="0" smtClean="0"/>
              <a:t> of a Twitter User vs their Friends'</a:t>
            </a:r>
            <a:endParaRPr lang="es-ES" sz="3800" dirty="0"/>
          </a:p>
        </p:txBody>
      </p:sp>
      <p:sp>
        <p:nvSpPr>
          <p:cNvPr id="5" name="Rectángulo 4"/>
          <p:cNvSpPr/>
          <p:nvPr/>
        </p:nvSpPr>
        <p:spPr>
          <a:xfrm>
            <a:off x="330733" y="6424800"/>
            <a:ext cx="5485925" cy="400110"/>
          </a:xfrm>
          <a:prstGeom prst="rect">
            <a:avLst/>
          </a:prstGeom>
        </p:spPr>
        <p:txBody>
          <a:bodyPr wrap="none">
            <a:spAutoFit/>
          </a:bodyPr>
          <a:lstStyle/>
          <a:p>
            <a:r>
              <a:rPr lang="en-US" sz="2000" b="1">
                <a:solidFill>
                  <a:schemeClr val="bg1"/>
                </a:solidFill>
              </a:rPr>
              <a:t>Which followers are suitable to be followed </a:t>
            </a:r>
            <a:r>
              <a:rPr lang="en-US" sz="2000" b="1" smtClean="0">
                <a:solidFill>
                  <a:schemeClr val="bg1"/>
                </a:solidFill>
              </a:rPr>
              <a:t>back?</a:t>
            </a:r>
            <a:endParaRPr lang="en-US" sz="2000" b="1">
              <a:solidFill>
                <a:schemeClr val="bg1"/>
              </a:solidFill>
            </a:endParaRPr>
          </a:p>
        </p:txBody>
      </p:sp>
      <p:pic>
        <p:nvPicPr>
          <p:cNvPr id="6" name="Imagen 5"/>
          <p:cNvPicPr>
            <a:picLocks noChangeAspect="1"/>
          </p:cNvPicPr>
          <p:nvPr/>
        </p:nvPicPr>
        <p:blipFill>
          <a:blip r:embed="rId3"/>
          <a:stretch>
            <a:fillRect/>
          </a:stretch>
        </p:blipFill>
        <p:spPr>
          <a:xfrm>
            <a:off x="2819597" y="741858"/>
            <a:ext cx="6415327" cy="5197380"/>
          </a:xfrm>
          <a:prstGeom prst="rect">
            <a:avLst/>
          </a:prstGeom>
        </p:spPr>
      </p:pic>
      <p:sp>
        <p:nvSpPr>
          <p:cNvPr id="4" name="CuadroTexto 3"/>
          <p:cNvSpPr txBox="1"/>
          <p:nvPr/>
        </p:nvSpPr>
        <p:spPr>
          <a:xfrm>
            <a:off x="0" y="5997353"/>
            <a:ext cx="7382598" cy="369332"/>
          </a:xfrm>
          <a:prstGeom prst="rect">
            <a:avLst/>
          </a:prstGeom>
          <a:noFill/>
        </p:spPr>
        <p:txBody>
          <a:bodyPr wrap="none" rtlCol="0">
            <a:spAutoFit/>
          </a:bodyPr>
          <a:lstStyle/>
          <a:p>
            <a:r>
              <a:rPr lang="en-US"/>
              <a:t>Positive association of users’ topics of preference with their friends’ interests</a:t>
            </a:r>
          </a:p>
        </p:txBody>
      </p:sp>
    </p:spTree>
    <p:extLst>
      <p:ext uri="{BB962C8B-B14F-4D97-AF65-F5344CB8AC3E}">
        <p14:creationId xmlns:p14="http://schemas.microsoft.com/office/powerpoint/2010/main" val="12621342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1886" y="594359"/>
            <a:ext cx="3575956" cy="3528462"/>
          </a:xfrm>
        </p:spPr>
        <p:txBody>
          <a:bodyPr/>
          <a:lstStyle/>
          <a:p>
            <a:r>
              <a:rPr lang="en-US" dirty="0" err="1" smtClean="0"/>
              <a:t>Calcular</a:t>
            </a:r>
            <a:r>
              <a:rPr lang="en-US" dirty="0" smtClean="0"/>
              <a:t> el </a:t>
            </a:r>
            <a:r>
              <a:rPr lang="en-US" dirty="0" err="1" smtClean="0"/>
              <a:t>DoIP</a:t>
            </a:r>
            <a:r>
              <a:rPr lang="en-US" dirty="0" smtClean="0"/>
              <a:t> </a:t>
            </a:r>
            <a:br>
              <a:rPr lang="en-US" dirty="0" smtClean="0"/>
            </a:br>
            <a:r>
              <a:rPr lang="en-US" dirty="0" smtClean="0"/>
              <a:t>de </a:t>
            </a:r>
            <a:r>
              <a:rPr lang="en-US" dirty="0" err="1" smtClean="0"/>
              <a:t>usuarios</a:t>
            </a:r>
            <a:r>
              <a:rPr lang="en-US" dirty="0" smtClean="0"/>
              <a:t> de Twitter</a:t>
            </a:r>
            <a:endParaRPr lang="en-US" dirty="0"/>
          </a:p>
        </p:txBody>
      </p:sp>
      <p:sp>
        <p:nvSpPr>
          <p:cNvPr id="3" name="Marcador de contenido 2"/>
          <p:cNvSpPr>
            <a:spLocks noGrp="1"/>
          </p:cNvSpPr>
          <p:nvPr>
            <p:ph idx="1"/>
          </p:nvPr>
        </p:nvSpPr>
        <p:spPr>
          <a:xfrm>
            <a:off x="4800600" y="3031958"/>
            <a:ext cx="6492240" cy="2957362"/>
          </a:xfrm>
        </p:spPr>
        <p:txBody>
          <a:bodyPr>
            <a:normAutofit/>
          </a:bodyPr>
          <a:lstStyle/>
          <a:p>
            <a:r>
              <a:rPr lang="en-US" sz="2800" dirty="0"/>
              <a:t>https://</a:t>
            </a:r>
            <a:r>
              <a:rPr lang="en-US" sz="2800" dirty="0" err="1" smtClean="0"/>
              <a:t>github.com</a:t>
            </a:r>
            <a:r>
              <a:rPr lang="en-US" sz="2800" dirty="0" smtClean="0"/>
              <a:t>/lore10/</a:t>
            </a:r>
            <a:r>
              <a:rPr lang="en-US" sz="2800" dirty="0" err="1" smtClean="0"/>
              <a:t>GEITEC_curso</a:t>
            </a:r>
            <a:endParaRPr lang="en-US" sz="2800" dirty="0"/>
          </a:p>
        </p:txBody>
      </p:sp>
      <p:sp>
        <p:nvSpPr>
          <p:cNvPr id="5" name="Marcador de número de diapositiva 4"/>
          <p:cNvSpPr>
            <a:spLocks noGrp="1"/>
          </p:cNvSpPr>
          <p:nvPr>
            <p:ph type="sldNum" sz="quarter" idx="12"/>
          </p:nvPr>
        </p:nvSpPr>
        <p:spPr/>
        <p:txBody>
          <a:bodyPr/>
          <a:lstStyle/>
          <a:p>
            <a:fld id="{6D22F896-40B5-4ADD-8801-0D06FADFA095}" type="slidenum">
              <a:rPr lang="en-US" sz="1600" smtClean="0"/>
              <a:t>36</a:t>
            </a:fld>
            <a:endParaRPr lang="en-US" sz="1600" dirty="0"/>
          </a:p>
        </p:txBody>
      </p:sp>
    </p:spTree>
    <p:extLst>
      <p:ext uri="{BB962C8B-B14F-4D97-AF65-F5344CB8AC3E}">
        <p14:creationId xmlns:p14="http://schemas.microsoft.com/office/powerpoint/2010/main" val="21064912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37</a:t>
            </a:fld>
            <a:endParaRPr lang="en-US" sz="1600" dirty="0"/>
          </a:p>
        </p:txBody>
      </p:sp>
      <p:sp>
        <p:nvSpPr>
          <p:cNvPr id="3" name="CuadroTexto 2">
            <a:extLst>
              <a:ext uri="{FF2B5EF4-FFF2-40B4-BE49-F238E27FC236}">
                <a16:creationId xmlns:a16="http://schemas.microsoft.com/office/drawing/2014/main" xmlns="" id="{FD840C65-6F9A-4136-B663-2460A9D1A10F}"/>
              </a:ext>
            </a:extLst>
          </p:cNvPr>
          <p:cNvSpPr txBox="1"/>
          <p:nvPr/>
        </p:nvSpPr>
        <p:spPr>
          <a:xfrm>
            <a:off x="7068941" y="4532244"/>
            <a:ext cx="4242187" cy="923330"/>
          </a:xfrm>
          <a:prstGeom prst="rect">
            <a:avLst/>
          </a:prstGeom>
          <a:noFill/>
        </p:spPr>
        <p:txBody>
          <a:bodyPr wrap="none" rtlCol="0">
            <a:spAutoFit/>
          </a:bodyPr>
          <a:lstStyle/>
          <a:p>
            <a:r>
              <a:rPr lang="fr-BE" sz="5400" b="1" dirty="0">
                <a:solidFill>
                  <a:schemeClr val="accent1">
                    <a:lumMod val="50000"/>
                  </a:schemeClr>
                </a:solidFill>
              </a:rPr>
              <a:t>THANK YOU!</a:t>
            </a:r>
            <a:endParaRPr lang="es-ES" sz="5400" b="1" dirty="0">
              <a:solidFill>
                <a:schemeClr val="accent1">
                  <a:lumMod val="50000"/>
                </a:schemeClr>
              </a:solidFill>
            </a:endParaRPr>
          </a:p>
        </p:txBody>
      </p:sp>
      <p:sp>
        <p:nvSpPr>
          <p:cNvPr id="4" name="CuadroTexto 3"/>
          <p:cNvSpPr txBox="1"/>
          <p:nvPr/>
        </p:nvSpPr>
        <p:spPr>
          <a:xfrm>
            <a:off x="1642533" y="1253067"/>
            <a:ext cx="4220001" cy="1384995"/>
          </a:xfrm>
          <a:prstGeom prst="rect">
            <a:avLst/>
          </a:prstGeom>
          <a:noFill/>
        </p:spPr>
        <p:txBody>
          <a:bodyPr wrap="none" rtlCol="0">
            <a:spAutoFit/>
          </a:bodyPr>
          <a:lstStyle/>
          <a:p>
            <a:r>
              <a:rPr lang="en-US" sz="2800" dirty="0"/>
              <a:t>https://</a:t>
            </a:r>
            <a:r>
              <a:rPr lang="en-US" sz="2800" dirty="0" err="1" smtClean="0"/>
              <a:t>github.com</a:t>
            </a:r>
            <a:r>
              <a:rPr lang="en-US" sz="2800" dirty="0" smtClean="0"/>
              <a:t>/lore10</a:t>
            </a:r>
          </a:p>
          <a:p>
            <a:endParaRPr lang="en-US" sz="2800" dirty="0"/>
          </a:p>
          <a:p>
            <a:r>
              <a:rPr lang="en-US" sz="2800" dirty="0" err="1" smtClean="0"/>
              <a:t>lorena.recalde@epn.edu.ec</a:t>
            </a:r>
            <a:endParaRPr lang="en-US" sz="2800" dirty="0"/>
          </a:p>
        </p:txBody>
      </p:sp>
    </p:spTree>
    <p:extLst>
      <p:ext uri="{BB962C8B-B14F-4D97-AF65-F5344CB8AC3E}">
        <p14:creationId xmlns:p14="http://schemas.microsoft.com/office/powerpoint/2010/main" val="655161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Visualization of results</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La visualización es la presentación gráfica </a:t>
            </a:r>
            <a:r>
              <a:rPr lang="es-ES_tradnl" sz="2400" dirty="0" smtClean="0"/>
              <a:t>de </a:t>
            </a:r>
            <a:r>
              <a:rPr lang="es-ES_tradnl" sz="2400" dirty="0"/>
              <a:t>datos destinadas a revelar información compleja de un vistazo, en referencia a todo tipo de representación estructurada de información. Esto incluye gráficos, cuadros, diagramas, mapas, guiones gráficos y otras ilustraciones estructuradas</a:t>
            </a:r>
            <a:r>
              <a:rPr lang="es-ES_tradnl" sz="2400" dirty="0" smtClean="0"/>
              <a:t>.</a:t>
            </a:r>
          </a:p>
          <a:p>
            <a:pPr>
              <a:buClr>
                <a:schemeClr val="tx1"/>
              </a:buClr>
              <a:buFont typeface="Arial" charset="0"/>
              <a:buChar char="•"/>
            </a:pPr>
            <a:r>
              <a:rPr lang="es-ES_tradnl" sz="2400" dirty="0" smtClean="0"/>
              <a:t>La </a:t>
            </a:r>
            <a:r>
              <a:rPr lang="es-ES_tradnl" sz="2400" dirty="0"/>
              <a:t>buena visualización de los resultados le da la oportunidad de ver los datos a través de los ojos de expertos. Es hermoso no solo por su diseño estético, sino también por las elegantes capas de detalles que generan de manera eficiente una visión y una nueva comprensión</a:t>
            </a:r>
            <a:r>
              <a:rPr lang="es-ES_tradnl" sz="2400" dirty="0" smtClean="0"/>
              <a:t>.</a:t>
            </a:r>
          </a:p>
          <a:p>
            <a:pPr>
              <a:buClr>
                <a:schemeClr val="tx1"/>
              </a:buClr>
              <a:buFont typeface="Arial" charset="0"/>
              <a:buChar char="•"/>
            </a:pPr>
            <a:r>
              <a:rPr lang="es-ES_tradnl" sz="2400" dirty="0" smtClean="0"/>
              <a:t>La </a:t>
            </a:r>
            <a:r>
              <a:rPr lang="es-ES_tradnl" sz="2400" dirty="0"/>
              <a:t>visualización juega un papel importante en el proceso de minería de datos</a:t>
            </a:r>
            <a:r>
              <a:rPr lang="es-ES_tradnl" sz="2400" dirty="0" smtClean="0"/>
              <a:t>.  </a:t>
            </a:r>
          </a:p>
        </p:txBody>
      </p:sp>
    </p:spTree>
    <p:extLst>
      <p:ext uri="{BB962C8B-B14F-4D97-AF65-F5344CB8AC3E}">
        <p14:creationId xmlns:p14="http://schemas.microsoft.com/office/powerpoint/2010/main" val="3301571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Visualization of results</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300" dirty="0"/>
              <a:t>Hay cuatro características principales que crean las mejores visualizaciones</a:t>
            </a:r>
            <a:r>
              <a:rPr lang="es-ES_tradnl" sz="2300" dirty="0" smtClean="0"/>
              <a:t>:</a:t>
            </a:r>
          </a:p>
          <a:p>
            <a:pPr marL="292608" lvl="1" indent="0">
              <a:buClr>
                <a:schemeClr val="tx1"/>
              </a:buClr>
              <a:buNone/>
            </a:pPr>
            <a:r>
              <a:rPr lang="es-ES_tradnl" sz="2300" dirty="0" smtClean="0"/>
              <a:t>• Novedad: </a:t>
            </a:r>
            <a:r>
              <a:rPr lang="es-ES_tradnl" sz="2300" dirty="0"/>
              <a:t>no solo debe ser solo un conducto para la información, sino que debe ofrecer algo de novedad en forma de un nuevo estilo de información</a:t>
            </a:r>
            <a:r>
              <a:rPr lang="es-ES_tradnl" sz="2300" dirty="0" smtClean="0"/>
              <a:t>.</a:t>
            </a:r>
          </a:p>
          <a:p>
            <a:pPr marL="292608" lvl="1" indent="0">
              <a:buClr>
                <a:schemeClr val="tx1"/>
              </a:buClr>
              <a:buNone/>
            </a:pPr>
            <a:r>
              <a:rPr lang="es-ES_tradnl" sz="2300" dirty="0" smtClean="0"/>
              <a:t>• </a:t>
            </a:r>
            <a:r>
              <a:rPr lang="es-ES_tradnl" sz="2300" dirty="0"/>
              <a:t>Informativo: la atención a estos factores y los datos en sí mismos harán que la visualización de datos sea </a:t>
            </a:r>
            <a:r>
              <a:rPr lang="es-ES_tradnl" sz="2300" dirty="0" smtClean="0"/>
              <a:t>efectiva.</a:t>
            </a:r>
          </a:p>
          <a:p>
            <a:pPr marL="292608" lvl="1" indent="0">
              <a:buClr>
                <a:schemeClr val="tx1"/>
              </a:buClr>
              <a:buNone/>
            </a:pPr>
            <a:r>
              <a:rPr lang="es-ES_tradnl" sz="2300" dirty="0"/>
              <a:t>• Eficiente: una buena visualización tiene un objetivo explícito, un mensaje claramente definido o una perspectiva especial sobre la información que debe transmitir. Debe ser lo más simple y directo </a:t>
            </a:r>
            <a:r>
              <a:rPr lang="es-ES_tradnl" sz="2300" dirty="0" smtClean="0"/>
              <a:t>posible. Debe </a:t>
            </a:r>
            <a:r>
              <a:rPr lang="es-ES_tradnl" sz="2300" dirty="0"/>
              <a:t>reflejar las cualidades de los datos que representan, revelar propiedades y relaciones inherentes e implícitas en la fuente de datos para brindar nuevos conocimientos, información y disfrute al usuario final.</a:t>
            </a:r>
          </a:p>
          <a:p>
            <a:pPr marL="292608" lvl="1" indent="0">
              <a:buClr>
                <a:schemeClr val="tx1"/>
              </a:buClr>
              <a:buNone/>
            </a:pPr>
            <a:r>
              <a:rPr lang="es-ES_tradnl" sz="2300" dirty="0"/>
              <a:t>• </a:t>
            </a:r>
            <a:r>
              <a:rPr lang="es-ES_tradnl" sz="2300" dirty="0" smtClean="0"/>
              <a:t>Estético: </a:t>
            </a:r>
            <a:r>
              <a:rPr lang="es-ES_tradnl" sz="2300" dirty="0"/>
              <a:t>el gráfico debe cumplir el objetivo principal de presentar información, no solo ejes y diseño, formas, líneas y tipografía, sino también el uso apropiado de estos ingredientes.</a:t>
            </a:r>
          </a:p>
          <a:p>
            <a:pPr marL="292608" lvl="1" indent="0">
              <a:buClr>
                <a:schemeClr val="tx1"/>
              </a:buClr>
              <a:buNone/>
            </a:pPr>
            <a:endParaRPr lang="es-ES_tradnl" sz="2300" dirty="0" smtClean="0"/>
          </a:p>
        </p:txBody>
      </p:sp>
    </p:spTree>
    <p:extLst>
      <p:ext uri="{BB962C8B-B14F-4D97-AF65-F5344CB8AC3E}">
        <p14:creationId xmlns:p14="http://schemas.microsoft.com/office/powerpoint/2010/main" val="9072192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a:t>
            </a:fld>
            <a:endParaRPr lang="en-US" sz="1600" dirty="0"/>
          </a:p>
        </p:txBody>
      </p:sp>
      <p:pic>
        <p:nvPicPr>
          <p:cNvPr id="3" name="Imagen 2"/>
          <p:cNvPicPr>
            <a:picLocks noChangeAspect="1"/>
          </p:cNvPicPr>
          <p:nvPr/>
        </p:nvPicPr>
        <p:blipFill>
          <a:blip r:embed="rId3"/>
          <a:stretch>
            <a:fillRect/>
          </a:stretch>
        </p:blipFill>
        <p:spPr>
          <a:xfrm>
            <a:off x="685800" y="131634"/>
            <a:ext cx="10744200" cy="6337300"/>
          </a:xfrm>
          <a:prstGeom prst="rect">
            <a:avLst/>
          </a:prstGeom>
        </p:spPr>
      </p:pic>
    </p:spTree>
    <p:extLst>
      <p:ext uri="{BB962C8B-B14F-4D97-AF65-F5344CB8AC3E}">
        <p14:creationId xmlns:p14="http://schemas.microsoft.com/office/powerpoint/2010/main" val="9956804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AR" sz="4400" b="1" dirty="0" smtClean="0">
                <a:solidFill>
                  <a:srgbClr val="000000"/>
                </a:solidFill>
                <a:latin typeface="Arial Narrow" charset="0"/>
              </a:rPr>
              <a:t>TEMA 4</a:t>
            </a:r>
            <a:br>
              <a:rPr lang="es-AR" sz="4400" b="1" dirty="0" smtClean="0">
                <a:solidFill>
                  <a:srgbClr val="000000"/>
                </a:solidFill>
                <a:latin typeface="Arial Narrow" charset="0"/>
              </a:rPr>
            </a:br>
            <a:r>
              <a:rPr lang="es-AR" sz="4400" b="1" dirty="0" smtClean="0">
                <a:solidFill>
                  <a:srgbClr val="000000"/>
                </a:solidFill>
                <a:latin typeface="Arial Narrow" charset="0"/>
              </a:rPr>
              <a:t/>
            </a:r>
            <a:br>
              <a:rPr lang="es-AR" sz="4400" b="1" dirty="0" smtClean="0">
                <a:solidFill>
                  <a:srgbClr val="000000"/>
                </a:solidFill>
                <a:latin typeface="Arial Narrow" charset="0"/>
              </a:rPr>
            </a:br>
            <a:r>
              <a:rPr lang="es-ES" sz="4400" dirty="0" smtClean="0">
                <a:solidFill>
                  <a:srgbClr val="000000"/>
                </a:solidFill>
                <a:latin typeface="Calibri" charset="0"/>
              </a:rPr>
              <a:t>Modelamiento de</a:t>
            </a:r>
            <a:r>
              <a:rPr lang="es-ES_tradnl" sz="4400" dirty="0" smtClean="0">
                <a:solidFill>
                  <a:srgbClr val="000000"/>
                </a:solidFill>
                <a:latin typeface="Calibri" charset="0"/>
              </a:rPr>
              <a:t> Datos</a:t>
            </a:r>
            <a:endParaRPr lang="es-AR" sz="4400" dirty="0">
              <a:solidFill>
                <a:srgbClr val="000000"/>
              </a:solidFill>
              <a:latin typeface="Calibri" charset="0"/>
            </a:endParaRPr>
          </a:p>
        </p:txBody>
      </p:sp>
    </p:spTree>
    <p:extLst>
      <p:ext uri="{BB962C8B-B14F-4D97-AF65-F5344CB8AC3E}">
        <p14:creationId xmlns:p14="http://schemas.microsoft.com/office/powerpoint/2010/main" val="10453865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p:cNvPicPr>
            <a:picLocks noChangeAspect="1"/>
          </p:cNvPicPr>
          <p:nvPr/>
        </p:nvPicPr>
        <p:blipFill rotWithShape="1">
          <a:blip r:embed="rId3"/>
          <a:srcRect t="12763" r="3902" b="37500"/>
          <a:stretch/>
        </p:blipFill>
        <p:spPr>
          <a:xfrm>
            <a:off x="3986463" y="2635859"/>
            <a:ext cx="8128652" cy="3656880"/>
          </a:xfrm>
          <a:prstGeom prst="rect">
            <a:avLst/>
          </a:prstGeom>
        </p:spPr>
      </p:pic>
      <p:sp>
        <p:nvSpPr>
          <p:cNvPr id="2" name="Título 1"/>
          <p:cNvSpPr>
            <a:spLocks noGrp="1"/>
          </p:cNvSpPr>
          <p:nvPr>
            <p:ph type="title"/>
          </p:nvPr>
        </p:nvSpPr>
        <p:spPr/>
        <p:txBody>
          <a:bodyPr>
            <a:normAutofit/>
          </a:bodyPr>
          <a:lstStyle/>
          <a:p>
            <a:r>
              <a:rPr lang="en-US" sz="4400" dirty="0"/>
              <a:t>Want a washing machine? </a:t>
            </a:r>
            <a:r>
              <a:rPr lang="en-US" sz="4400" dirty="0" smtClean="0"/>
              <a:t/>
            </a:r>
            <a:br>
              <a:rPr lang="en-US" sz="4400" dirty="0" smtClean="0"/>
            </a:br>
            <a:r>
              <a:rPr lang="en-US" sz="4400" dirty="0" smtClean="0"/>
              <a:t>1950 vs the 21</a:t>
            </a:r>
            <a:r>
              <a:rPr lang="en-US" sz="4400" baseline="30000" dirty="0" smtClean="0"/>
              <a:t>st</a:t>
            </a:r>
            <a:r>
              <a:rPr lang="en-US" sz="4400" dirty="0" smtClean="0"/>
              <a:t> century</a:t>
            </a:r>
            <a:endParaRPr lang="en-US" sz="4400" dirty="0"/>
          </a:p>
        </p:txBody>
      </p:sp>
      <p:sp>
        <p:nvSpPr>
          <p:cNvPr id="3" name="Marcador de contenido 2"/>
          <p:cNvSpPr>
            <a:spLocks noGrp="1"/>
          </p:cNvSpPr>
          <p:nvPr>
            <p:ph idx="1"/>
          </p:nvPr>
        </p:nvSpPr>
        <p:spPr>
          <a:xfrm>
            <a:off x="1097280" y="1845734"/>
            <a:ext cx="10115203" cy="4023360"/>
          </a:xfrm>
        </p:spPr>
        <p:txBody>
          <a:bodyPr>
            <a:normAutofit/>
          </a:bodyPr>
          <a:lstStyle/>
          <a:p>
            <a:r>
              <a:rPr lang="en-US" dirty="0" smtClean="0"/>
              <a:t>In </a:t>
            </a:r>
            <a:r>
              <a:rPr lang="en-US" dirty="0"/>
              <a:t>1950 </a:t>
            </a:r>
            <a:r>
              <a:rPr lang="en-US" dirty="0" smtClean="0"/>
              <a:t>you </a:t>
            </a:r>
            <a:r>
              <a:rPr lang="en-US" dirty="0"/>
              <a:t>had two choices at the local Sears: the standard model for $55 or the deluxe for $95.</a:t>
            </a:r>
          </a:p>
          <a:p>
            <a:r>
              <a:rPr lang="en-US" dirty="0" smtClean="0"/>
              <a:t>In </a:t>
            </a:r>
            <a:r>
              <a:rPr lang="en-US" dirty="0"/>
              <a:t>the 21st century </a:t>
            </a:r>
            <a:r>
              <a:rPr lang="en-US" dirty="0" smtClean="0"/>
              <a:t>there are</a:t>
            </a:r>
            <a:r>
              <a:rPr lang="en-US" b="1" dirty="0"/>
              <a:t> </a:t>
            </a:r>
            <a:r>
              <a:rPr lang="en-US" b="1" dirty="0" smtClean="0"/>
              <a:t>plenty of choices.</a:t>
            </a:r>
          </a:p>
          <a:p>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8</a:t>
            </a:fld>
            <a:endParaRPr lang="en-US" sz="1600" dirty="0"/>
          </a:p>
        </p:txBody>
      </p:sp>
      <p:pic>
        <p:nvPicPr>
          <p:cNvPr id="5" name="Imagen 4"/>
          <p:cNvPicPr>
            <a:picLocks noChangeAspect="1"/>
          </p:cNvPicPr>
          <p:nvPr/>
        </p:nvPicPr>
        <p:blipFill>
          <a:blip r:embed="rId4"/>
          <a:stretch>
            <a:fillRect/>
          </a:stretch>
        </p:blipFill>
        <p:spPr>
          <a:xfrm>
            <a:off x="1220489" y="2767009"/>
            <a:ext cx="2765974" cy="3400034"/>
          </a:xfrm>
          <a:prstGeom prst="rect">
            <a:avLst/>
          </a:prstGeom>
        </p:spPr>
      </p:pic>
      <p:sp>
        <p:nvSpPr>
          <p:cNvPr id="7" name="Elipse 6"/>
          <p:cNvSpPr/>
          <p:nvPr/>
        </p:nvSpPr>
        <p:spPr>
          <a:xfrm>
            <a:off x="4178968" y="3543300"/>
            <a:ext cx="2743200" cy="471835"/>
          </a:xfrm>
          <a:prstGeom prst="ellipse">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p:cNvSpPr/>
          <p:nvPr/>
        </p:nvSpPr>
        <p:spPr>
          <a:xfrm>
            <a:off x="1097280" y="6418434"/>
            <a:ext cx="3622402" cy="369332"/>
          </a:xfrm>
          <a:prstGeom prst="rect">
            <a:avLst/>
          </a:prstGeom>
        </p:spPr>
        <p:txBody>
          <a:bodyPr wrap="none">
            <a:spAutoFit/>
          </a:bodyPr>
          <a:lstStyle/>
          <a:p>
            <a:r>
              <a:rPr lang="en-US" dirty="0">
                <a:solidFill>
                  <a:schemeClr val="bg1"/>
                </a:solidFill>
              </a:rPr>
              <a:t>The problem is finding relevant </a:t>
            </a:r>
            <a:r>
              <a:rPr lang="en-US" dirty="0" smtClean="0">
                <a:solidFill>
                  <a:schemeClr val="bg1"/>
                </a:solidFill>
              </a:rPr>
              <a:t>stuff.</a:t>
            </a:r>
            <a:endParaRPr lang="en-US" dirty="0">
              <a:solidFill>
                <a:schemeClr val="bg1"/>
              </a:solidFill>
            </a:endParaRPr>
          </a:p>
        </p:txBody>
      </p:sp>
    </p:spTree>
    <p:extLst>
      <p:ext uri="{BB962C8B-B14F-4D97-AF65-F5344CB8AC3E}">
        <p14:creationId xmlns:p14="http://schemas.microsoft.com/office/powerpoint/2010/main" val="9307905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63910" y="6337739"/>
            <a:ext cx="10635789" cy="518704"/>
          </a:xfrm>
        </p:spPr>
        <p:txBody>
          <a:bodyPr/>
          <a:lstStyle/>
          <a:p>
            <a:r>
              <a:rPr lang="en-US" sz="1600" dirty="0"/>
              <a:t>Introduction </a:t>
            </a:r>
            <a:r>
              <a:rPr lang="en-US" sz="1600" dirty="0" smtClean="0"/>
              <a:t>                                                                                                                                                                                                        </a:t>
            </a:r>
            <a:fld id="{5C8A0B6C-2F0D-9146-B965-5B2E4517E27B}" type="slidenum">
              <a:rPr lang="en-US" sz="1600" smtClean="0"/>
              <a:t>9</a:t>
            </a:fld>
            <a:endParaRPr lang="en-US" sz="1600" dirty="0"/>
          </a:p>
        </p:txBody>
      </p:sp>
      <p:sp>
        <p:nvSpPr>
          <p:cNvPr id="16" name="CuadroTexto 15"/>
          <p:cNvSpPr txBox="1"/>
          <p:nvPr/>
        </p:nvSpPr>
        <p:spPr>
          <a:xfrm>
            <a:off x="748144" y="483797"/>
            <a:ext cx="11036333" cy="2246769"/>
          </a:xfrm>
          <a:prstGeom prst="rect">
            <a:avLst/>
          </a:prstGeom>
          <a:noFill/>
        </p:spPr>
        <p:txBody>
          <a:bodyPr wrap="square" rtlCol="0">
            <a:spAutoFit/>
          </a:bodyPr>
          <a:lstStyle/>
          <a:p>
            <a:pPr algn="ctr"/>
            <a:r>
              <a:rPr lang="en-US" sz="2800" dirty="0" smtClean="0">
                <a:solidFill>
                  <a:schemeClr val="tx1">
                    <a:lumMod val="85000"/>
                    <a:lumOff val="15000"/>
                  </a:schemeClr>
                </a:solidFill>
              </a:rPr>
              <a:t>There is a need to go from too many choices to </a:t>
            </a:r>
            <a:r>
              <a:rPr lang="en-US" sz="2800" b="1" dirty="0" smtClean="0">
                <a:solidFill>
                  <a:schemeClr val="tx1">
                    <a:lumMod val="85000"/>
                    <a:lumOff val="15000"/>
                  </a:schemeClr>
                </a:solidFill>
              </a:rPr>
              <a:t>personalized </a:t>
            </a:r>
            <a:r>
              <a:rPr lang="en-US" sz="2800" dirty="0" smtClean="0">
                <a:solidFill>
                  <a:schemeClr val="tx1">
                    <a:lumMod val="85000"/>
                    <a:lumOff val="15000"/>
                  </a:schemeClr>
                </a:solidFill>
              </a:rPr>
              <a:t>ones. </a:t>
            </a:r>
          </a:p>
          <a:p>
            <a:pPr algn="ctr"/>
            <a:endParaRPr lang="en-US" sz="2800" b="1" dirty="0" smtClean="0">
              <a:solidFill>
                <a:schemeClr val="tx1">
                  <a:lumMod val="85000"/>
                  <a:lumOff val="15000"/>
                </a:schemeClr>
              </a:solidFill>
            </a:endParaRPr>
          </a:p>
          <a:p>
            <a:r>
              <a:rPr lang="en-US" sz="2800" dirty="0" smtClean="0">
                <a:solidFill>
                  <a:schemeClr val="tx1">
                    <a:lumMod val="85000"/>
                    <a:lumOff val="15000"/>
                  </a:schemeClr>
                </a:solidFill>
              </a:rPr>
              <a:t>Objective</a:t>
            </a:r>
            <a:r>
              <a:rPr lang="en-US" sz="2800" dirty="0">
                <a:solidFill>
                  <a:schemeClr val="tx1">
                    <a:lumMod val="85000"/>
                    <a:lumOff val="15000"/>
                  </a:schemeClr>
                </a:solidFill>
              </a:rPr>
              <a:t>: Provide </a:t>
            </a:r>
            <a:r>
              <a:rPr lang="en-US" sz="2800" dirty="0" smtClean="0">
                <a:solidFill>
                  <a:schemeClr val="tx1">
                    <a:lumMod val="85000"/>
                    <a:lumOff val="15000"/>
                  </a:schemeClr>
                </a:solidFill>
              </a:rPr>
              <a:t>the users with </a:t>
            </a:r>
            <a:r>
              <a:rPr lang="en-US" sz="2800" b="1" dirty="0">
                <a:solidFill>
                  <a:schemeClr val="tx1">
                    <a:lumMod val="85000"/>
                    <a:lumOff val="15000"/>
                  </a:schemeClr>
                </a:solidFill>
              </a:rPr>
              <a:t>information that matches their interests </a:t>
            </a:r>
            <a:r>
              <a:rPr lang="en-US" sz="2800" dirty="0">
                <a:solidFill>
                  <a:schemeClr val="tx1">
                    <a:lumMod val="85000"/>
                    <a:lumOff val="15000"/>
                  </a:schemeClr>
                </a:solidFill>
              </a:rPr>
              <a:t>and filter out the rest.</a:t>
            </a:r>
          </a:p>
          <a:p>
            <a:pPr algn="ctr"/>
            <a:endParaRPr lang="en-US" sz="2800" b="1" dirty="0">
              <a:solidFill>
                <a:schemeClr val="tx1">
                  <a:lumMod val="85000"/>
                  <a:lumOff val="15000"/>
                </a:schemeClr>
              </a:solidFill>
            </a:endParaRPr>
          </a:p>
        </p:txBody>
      </p:sp>
      <p:sp>
        <p:nvSpPr>
          <p:cNvPr id="3" name="CuadroTexto 2"/>
          <p:cNvSpPr txBox="1"/>
          <p:nvPr/>
        </p:nvSpPr>
        <p:spPr>
          <a:xfrm>
            <a:off x="569933" y="5521671"/>
            <a:ext cx="11214545" cy="523220"/>
          </a:xfrm>
          <a:prstGeom prst="rect">
            <a:avLst/>
          </a:prstGeom>
          <a:noFill/>
        </p:spPr>
        <p:txBody>
          <a:bodyPr wrap="none" rtlCol="0">
            <a:spAutoFit/>
          </a:bodyPr>
          <a:lstStyle/>
          <a:p>
            <a:r>
              <a:rPr lang="en-US" sz="2800" dirty="0" smtClean="0">
                <a:solidFill>
                  <a:schemeClr val="tx1">
                    <a:lumMod val="85000"/>
                    <a:lumOff val="15000"/>
                  </a:schemeClr>
                </a:solidFill>
              </a:rPr>
              <a:t>We can create </a:t>
            </a:r>
            <a:r>
              <a:rPr lang="en-US" sz="2800" dirty="0">
                <a:solidFill>
                  <a:schemeClr val="tx1">
                    <a:lumMod val="85000"/>
                    <a:lumOff val="15000"/>
                  </a:schemeClr>
                </a:solidFill>
              </a:rPr>
              <a:t>models of the users by employing </a:t>
            </a:r>
            <a:r>
              <a:rPr lang="en-US" sz="2800" dirty="0" smtClean="0">
                <a:solidFill>
                  <a:schemeClr val="tx1">
                    <a:lumMod val="85000"/>
                    <a:lumOff val="15000"/>
                  </a:schemeClr>
                </a:solidFill>
              </a:rPr>
              <a:t>available data about them.</a:t>
            </a:r>
            <a:endParaRPr lang="en-US" sz="2800" dirty="0">
              <a:solidFill>
                <a:schemeClr val="tx1">
                  <a:lumMod val="85000"/>
                  <a:lumOff val="15000"/>
                </a:schemeClr>
              </a:solidFill>
            </a:endParaRPr>
          </a:p>
        </p:txBody>
      </p:sp>
      <p:pic>
        <p:nvPicPr>
          <p:cNvPr id="6" name="Imagen 5"/>
          <p:cNvPicPr>
            <a:picLocks noChangeAspect="1"/>
          </p:cNvPicPr>
          <p:nvPr/>
        </p:nvPicPr>
        <p:blipFill>
          <a:blip r:embed="rId3"/>
          <a:stretch>
            <a:fillRect/>
          </a:stretch>
        </p:blipFill>
        <p:spPr>
          <a:xfrm>
            <a:off x="3730635" y="3008167"/>
            <a:ext cx="1298565" cy="2106076"/>
          </a:xfrm>
          <a:prstGeom prst="rect">
            <a:avLst/>
          </a:prstGeom>
        </p:spPr>
      </p:pic>
      <p:pic>
        <p:nvPicPr>
          <p:cNvPr id="7" name="Imagen 6"/>
          <p:cNvPicPr>
            <a:picLocks noChangeAspect="1"/>
          </p:cNvPicPr>
          <p:nvPr/>
        </p:nvPicPr>
        <p:blipFill>
          <a:blip r:embed="rId4"/>
          <a:stretch>
            <a:fillRect/>
          </a:stretch>
        </p:blipFill>
        <p:spPr>
          <a:xfrm>
            <a:off x="6257562" y="3270108"/>
            <a:ext cx="2629619" cy="1560043"/>
          </a:xfrm>
          <a:prstGeom prst="rect">
            <a:avLst/>
          </a:prstGeom>
        </p:spPr>
      </p:pic>
      <p:sp>
        <p:nvSpPr>
          <p:cNvPr id="8" name="Rectángulo 7"/>
          <p:cNvSpPr/>
          <p:nvPr/>
        </p:nvSpPr>
        <p:spPr>
          <a:xfrm>
            <a:off x="2405557" y="2235716"/>
            <a:ext cx="8150913" cy="821182"/>
          </a:xfrm>
          <a:prstGeom prst="rect">
            <a:avLst/>
          </a:prstGeom>
        </p:spPr>
        <p:txBody>
          <a:bodyPr wrap="square" bIns="36000">
            <a:spAutoFit/>
          </a:bodyPr>
          <a:lstStyle/>
          <a:p>
            <a:pPr algn="ctr">
              <a:lnSpc>
                <a:spcPct val="150000"/>
              </a:lnSpc>
            </a:pPr>
            <a:r>
              <a:rPr lang="en-US" sz="3200" b="1"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Recommendation for this couple</a:t>
            </a:r>
            <a:endParaRPr lang="en-US" sz="32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endParaRPr>
          </a:p>
        </p:txBody>
      </p:sp>
      <p:sp>
        <p:nvSpPr>
          <p:cNvPr id="9" name="Rectángulo 8"/>
          <p:cNvSpPr/>
          <p:nvPr/>
        </p:nvSpPr>
        <p:spPr>
          <a:xfrm>
            <a:off x="4768572" y="2900603"/>
            <a:ext cx="1210588" cy="1929177"/>
          </a:xfrm>
          <a:prstGeom prst="rect">
            <a:avLst/>
          </a:prstGeom>
        </p:spPr>
        <p:txBody>
          <a:bodyPr wrap="none" bIns="36000">
            <a:spAutoFit/>
          </a:bodyPr>
          <a:lstStyle/>
          <a:p>
            <a:pPr algn="ctr">
              <a:lnSpc>
                <a:spcPct val="150000"/>
              </a:lnSpc>
            </a:pPr>
            <a:r>
              <a:rPr lang="en-US" sz="8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a:t>
            </a:r>
          </a:p>
        </p:txBody>
      </p:sp>
      <p:sp>
        <p:nvSpPr>
          <p:cNvPr id="10" name="Rectángulo 9"/>
          <p:cNvSpPr/>
          <p:nvPr/>
        </p:nvSpPr>
        <p:spPr>
          <a:xfrm>
            <a:off x="8564472" y="2927291"/>
            <a:ext cx="1210588" cy="1929177"/>
          </a:xfrm>
          <a:prstGeom prst="rect">
            <a:avLst/>
          </a:prstGeom>
        </p:spPr>
        <p:txBody>
          <a:bodyPr wrap="none" bIns="36000">
            <a:spAutoFit/>
          </a:bodyPr>
          <a:lstStyle/>
          <a:p>
            <a:pPr algn="ctr">
              <a:lnSpc>
                <a:spcPct val="150000"/>
              </a:lnSpc>
            </a:pPr>
            <a:r>
              <a:rPr lang="en-US" sz="8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a:t>
            </a:r>
          </a:p>
        </p:txBody>
      </p:sp>
    </p:spTree>
    <p:extLst>
      <p:ext uri="{BB962C8B-B14F-4D97-AF65-F5344CB8AC3E}">
        <p14:creationId xmlns:p14="http://schemas.microsoft.com/office/powerpoint/2010/main" val="1896478203"/>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40236</TotalTime>
  <Words>3637</Words>
  <Application>Microsoft Macintosh PowerPoint</Application>
  <PresentationFormat>Panorámica</PresentationFormat>
  <Paragraphs>358</Paragraphs>
  <Slides>37</Slides>
  <Notes>26</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37</vt:i4>
      </vt:variant>
    </vt:vector>
  </HeadingPairs>
  <TitlesOfParts>
    <vt:vector size="47" baseType="lpstr">
      <vt:lpstr>Al Nile</vt:lpstr>
      <vt:lpstr>Arial Hebrew Scholar</vt:lpstr>
      <vt:lpstr>Arial Narrow</vt:lpstr>
      <vt:lpstr>Calibri</vt:lpstr>
      <vt:lpstr>Calibri Light</vt:lpstr>
      <vt:lpstr>Cambria Math</vt:lpstr>
      <vt:lpstr>Helvetica</vt:lpstr>
      <vt:lpstr>Wingdings</vt:lpstr>
      <vt:lpstr>Arial</vt:lpstr>
      <vt:lpstr>Retrospección</vt:lpstr>
      <vt:lpstr>Universidad Casa Grande Talleres para Docentes </vt:lpstr>
      <vt:lpstr>Presentación de PowerPoint</vt:lpstr>
      <vt:lpstr>TEMA 3  Visualización de Datos</vt:lpstr>
      <vt:lpstr>Presentación de PowerPoint</vt:lpstr>
      <vt:lpstr>Presentación de PowerPoint</vt:lpstr>
      <vt:lpstr>Presentación de PowerPoint</vt:lpstr>
      <vt:lpstr>TEMA 4  Modelamiento de Datos</vt:lpstr>
      <vt:lpstr>Want a washing machine?  1950 vs the 21st century</vt:lpstr>
      <vt:lpstr>Presentación de PowerPoint</vt:lpstr>
      <vt:lpstr>Presentación de PowerPoint</vt:lpstr>
      <vt:lpstr>Presentación de PowerPoint</vt:lpstr>
      <vt:lpstr>Presentación de PowerPoint</vt:lpstr>
      <vt:lpstr>Presentación de PowerPoint</vt:lpstr>
      <vt:lpstr>Modelado vectorial de observaciones</vt:lpstr>
      <vt:lpstr>Presentación de PowerPoint</vt:lpstr>
      <vt:lpstr>TEMA 5  Big Data Predictive Models y Clustering</vt:lpstr>
      <vt:lpstr>Presentación de PowerPoint</vt:lpstr>
      <vt:lpstr>Presentación de PowerPoint</vt:lpstr>
      <vt:lpstr>Presentación de PowerPoint</vt:lpstr>
      <vt:lpstr>Presentación de PowerPoint</vt:lpstr>
      <vt:lpstr>Presentación de PowerPoint</vt:lpstr>
      <vt:lpstr>Clustering</vt:lpstr>
      <vt:lpstr>Presentación de PowerPoint</vt:lpstr>
      <vt:lpstr>Presentación de PowerPoint</vt:lpstr>
      <vt:lpstr>Presentación de PowerPoint</vt:lpstr>
      <vt:lpstr>Presentación de PowerPoint</vt:lpstr>
      <vt:lpstr>RESEARCH QUESTIONS</vt:lpstr>
      <vt:lpstr>Introducción: Grado de Interés de un Usuario en la Política                            Degree of Interest in Politics of a user “DoIP” </vt:lpstr>
      <vt:lpstr>Motivación</vt:lpstr>
      <vt:lpstr>Diseñando un Sistema de Recomendación:  following back recommender system</vt:lpstr>
      <vt:lpstr>MÉTODO</vt:lpstr>
      <vt:lpstr>DoIP de los usuarios</vt:lpstr>
      <vt:lpstr>Presentación de PowerPoint</vt:lpstr>
      <vt:lpstr>Datasets</vt:lpstr>
      <vt:lpstr>Presentación de PowerPoint</vt:lpstr>
      <vt:lpstr>Calcular el DoIP  de usuarios de Twitter</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488</cp:revision>
  <dcterms:created xsi:type="dcterms:W3CDTF">2018-09-05T16:34:01Z</dcterms:created>
  <dcterms:modified xsi:type="dcterms:W3CDTF">2019-09-19T14:50:24Z</dcterms:modified>
</cp:coreProperties>
</file>